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0" r:id="rId2"/>
  </p:sldMasterIdLst>
  <p:notesMasterIdLst>
    <p:notesMasterId r:id="rId34"/>
  </p:notesMasterIdLst>
  <p:sldIdLst>
    <p:sldId id="256" r:id="rId3"/>
    <p:sldId id="311" r:id="rId4"/>
    <p:sldId id="280" r:id="rId5"/>
    <p:sldId id="438" r:id="rId6"/>
    <p:sldId id="439" r:id="rId7"/>
    <p:sldId id="436" r:id="rId8"/>
    <p:sldId id="433" r:id="rId9"/>
    <p:sldId id="434" r:id="rId10"/>
    <p:sldId id="437" r:id="rId11"/>
    <p:sldId id="396" r:id="rId12"/>
    <p:sldId id="340" r:id="rId13"/>
    <p:sldId id="425" r:id="rId14"/>
    <p:sldId id="430" r:id="rId15"/>
    <p:sldId id="344" r:id="rId16"/>
    <p:sldId id="426" r:id="rId17"/>
    <p:sldId id="440" r:id="rId18"/>
    <p:sldId id="441" r:id="rId19"/>
    <p:sldId id="401" r:id="rId20"/>
    <p:sldId id="445" r:id="rId21"/>
    <p:sldId id="443" r:id="rId22"/>
    <p:sldId id="427" r:id="rId23"/>
    <p:sldId id="428" r:id="rId24"/>
    <p:sldId id="368" r:id="rId25"/>
    <p:sldId id="369" r:id="rId26"/>
    <p:sldId id="371" r:id="rId27"/>
    <p:sldId id="372" r:id="rId28"/>
    <p:sldId id="391" r:id="rId29"/>
    <p:sldId id="446" r:id="rId30"/>
    <p:sldId id="429" r:id="rId31"/>
    <p:sldId id="432" r:id="rId32"/>
    <p:sldId id="431"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8" autoAdjust="0"/>
    <p:restoredTop sz="94660"/>
  </p:normalViewPr>
  <p:slideViewPr>
    <p:cSldViewPr>
      <p:cViewPr varScale="1">
        <p:scale>
          <a:sx n="100" d="100"/>
          <a:sy n="100" d="100"/>
        </p:scale>
        <p:origin x="-117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FC44F80-68E6-403B-BBD1-05CF8824A975}" type="slidenum">
              <a:rPr lang="en-US" altLang="en-US"/>
              <a:pPr>
                <a:defRPr/>
              </a:pPr>
              <a:t>‹#›</a:t>
            </a:fld>
            <a:endParaRPr lang="en-US" altLang="en-US"/>
          </a:p>
        </p:txBody>
      </p:sp>
    </p:spTree>
    <p:extLst>
      <p:ext uri="{BB962C8B-B14F-4D97-AF65-F5344CB8AC3E}">
        <p14:creationId xmlns:p14="http://schemas.microsoft.com/office/powerpoint/2010/main" val="2417094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45C1B55-1A7C-430C-B1E6-A3ABF12733B2}" type="slidenum">
              <a:rPr lang="en-US" altLang="en-US"/>
              <a:pPr>
                <a:spcBef>
                  <a:spcPct val="0"/>
                </a:spcBef>
              </a:pPr>
              <a:t>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58404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C44F80-68E6-403B-BBD1-05CF8824A975}" type="slidenum">
              <a:rPr lang="en-US" altLang="en-US" smtClean="0"/>
              <a:pPr>
                <a:defRPr/>
              </a:pPr>
              <a:t>29</a:t>
            </a:fld>
            <a:endParaRPr lang="en-US" altLang="en-US"/>
          </a:p>
        </p:txBody>
      </p:sp>
    </p:spTree>
    <p:extLst>
      <p:ext uri="{BB962C8B-B14F-4D97-AF65-F5344CB8AC3E}">
        <p14:creationId xmlns:p14="http://schemas.microsoft.com/office/powerpoint/2010/main" val="154437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D22B07B-3C4E-4C7B-97AD-B009A31D7625}" type="slidenum">
              <a:rPr lang="en-US" altLang="en-US"/>
              <a:pPr>
                <a:spcBef>
                  <a:spcPct val="0"/>
                </a:spcBef>
              </a:pPr>
              <a:t>3</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7457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2FF5C9C-C28B-4433-B800-52A2CDB6462A}" type="slidenum">
              <a:rPr lang="en-US" altLang="en-US"/>
              <a:pPr>
                <a:spcBef>
                  <a:spcPct val="0"/>
                </a:spcBef>
              </a:pPr>
              <a:t>9</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518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4736F4-0EF6-4A22-9E68-3BBB96D4A1EB}" type="slidenum">
              <a:rPr lang="en-US" altLang="en-US"/>
              <a:pPr>
                <a:spcBef>
                  <a:spcPct val="0"/>
                </a:spcBef>
              </a:pPr>
              <a:t>10</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478603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01E215-01CA-415B-9B16-FA5B22563991}" type="slidenum">
              <a:rPr lang="en-US" altLang="en-US"/>
              <a:pPr>
                <a:spcBef>
                  <a:spcPct val="0"/>
                </a:spcBef>
              </a:pPr>
              <a:t>13</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3695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8B5726-BD18-4465-9065-ACC1345B0492}" type="slidenum">
              <a:rPr lang="en-US" altLang="en-US"/>
              <a:pPr>
                <a:spcBef>
                  <a:spcPct val="0"/>
                </a:spcBef>
              </a:pPr>
              <a:t>23</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8239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01E215-01CA-415B-9B16-FA5B22563991}" type="slidenum">
              <a:rPr lang="en-US" altLang="en-US"/>
              <a:pPr>
                <a:spcBef>
                  <a:spcPct val="0"/>
                </a:spcBef>
              </a:pPr>
              <a:t>24</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2469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62765C0-784E-4332-9416-CDE45F0A2712}" type="slidenum">
              <a:rPr lang="en-US" altLang="en-US"/>
              <a:pPr>
                <a:spcBef>
                  <a:spcPct val="0"/>
                </a:spcBef>
              </a:pPr>
              <a:t>25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790390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DB710C5-AAFA-4F97-8F45-01D271E7E5FB}" type="slidenum">
              <a:rPr lang="en-US" altLang="en-US"/>
              <a:pPr>
                <a:spcBef>
                  <a:spcPct val="0"/>
                </a:spcBef>
              </a:pPr>
              <a:t>26</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146134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 </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Needleman, Econ &amp; Bus Case for Nursing                42</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422EE9D-F3DE-462A-BD97-220C3F650626}" type="slidenum">
              <a:rPr lang="en-US" altLang="en-US"/>
              <a:pPr>
                <a:defRPr/>
              </a:pPr>
              <a:t>‹#›</a:t>
            </a:fld>
            <a:endParaRPr lang="en-US" altLang="en-US"/>
          </a:p>
        </p:txBody>
      </p:sp>
    </p:spTree>
    <p:extLst>
      <p:ext uri="{BB962C8B-B14F-4D97-AF65-F5344CB8AC3E}">
        <p14:creationId xmlns:p14="http://schemas.microsoft.com/office/powerpoint/2010/main" val="1623863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 </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Needleman, Econ &amp; Bus Case for Nursing                42</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84C3EFE-ED97-4EDB-BD22-2EB84569DD32}" type="slidenum">
              <a:rPr lang="en-US" altLang="en-US"/>
              <a:pPr>
                <a:defRPr/>
              </a:pPr>
              <a:t>‹#›</a:t>
            </a:fld>
            <a:endParaRPr lang="en-US" altLang="en-US"/>
          </a:p>
        </p:txBody>
      </p:sp>
    </p:spTree>
    <p:extLst>
      <p:ext uri="{BB962C8B-B14F-4D97-AF65-F5344CB8AC3E}">
        <p14:creationId xmlns:p14="http://schemas.microsoft.com/office/powerpoint/2010/main" val="339387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371600"/>
            <a:ext cx="21336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2484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 </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Needleman, Econ &amp; Bus Case for Nursing                42</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B507945-833C-40BB-A76F-FC9368E4112B}" type="slidenum">
              <a:rPr lang="en-US" altLang="en-US"/>
              <a:pPr>
                <a:defRPr/>
              </a:pPr>
              <a:t>‹#›</a:t>
            </a:fld>
            <a:endParaRPr lang="en-US" altLang="en-US"/>
          </a:p>
        </p:txBody>
      </p:sp>
    </p:spTree>
    <p:extLst>
      <p:ext uri="{BB962C8B-B14F-4D97-AF65-F5344CB8AC3E}">
        <p14:creationId xmlns:p14="http://schemas.microsoft.com/office/powerpoint/2010/main" val="120510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p:txBody>
          <a:bodyPr/>
          <a:lstStyle>
            <a:lvl1pPr>
              <a:defRPr/>
            </a:lvl1pPr>
          </a:lstStyle>
          <a:p>
            <a:pPr>
              <a:defRPr/>
            </a:pPr>
            <a:r>
              <a:rPr lang="en-US" smtClean="0"/>
              <a:t> </a:t>
            </a:r>
            <a:endParaRPr lang="en-US"/>
          </a:p>
        </p:txBody>
      </p:sp>
      <p:sp>
        <p:nvSpPr>
          <p:cNvPr id="5" name="Rectangle 6"/>
          <p:cNvSpPr>
            <a:spLocks noGrp="1" noChangeArrowheads="1"/>
          </p:cNvSpPr>
          <p:nvPr>
            <p:ph type="ftr" sz="quarter" idx="11"/>
          </p:nvPr>
        </p:nvSpPr>
        <p:spPr/>
        <p:txBody>
          <a:bodyPr/>
          <a:lstStyle>
            <a:lvl1pPr>
              <a:defRPr/>
            </a:lvl1pPr>
          </a:lstStyle>
          <a:p>
            <a:pPr>
              <a:defRPr/>
            </a:pPr>
            <a:r>
              <a:rPr lang="en-US" smtClean="0"/>
              <a:t>Needleman, Econ &amp; Bus Case for Nursing                42</a:t>
            </a:r>
            <a:endParaRPr lang="en-US"/>
          </a:p>
        </p:txBody>
      </p:sp>
      <p:sp>
        <p:nvSpPr>
          <p:cNvPr id="6" name="Rectangle 7"/>
          <p:cNvSpPr>
            <a:spLocks noGrp="1" noChangeArrowheads="1"/>
          </p:cNvSpPr>
          <p:nvPr>
            <p:ph type="sldNum" sz="quarter" idx="12"/>
          </p:nvPr>
        </p:nvSpPr>
        <p:spPr/>
        <p:txBody>
          <a:bodyPr/>
          <a:lstStyle>
            <a:lvl1pPr>
              <a:defRPr smtClean="0"/>
            </a:lvl1pPr>
          </a:lstStyle>
          <a:p>
            <a:pPr>
              <a:defRPr/>
            </a:pPr>
            <a:fld id="{DDC8ACFE-1B7E-4ADB-95B7-2B6E2FF6A616}" type="slidenum">
              <a:rPr lang="en-US" altLang="en-US"/>
              <a:pPr>
                <a:defRPr/>
              </a:pPr>
              <a:t>‹#›</a:t>
            </a:fld>
            <a:endParaRPr lang="en-US" altLang="en-US"/>
          </a:p>
        </p:txBody>
      </p:sp>
    </p:spTree>
    <p:extLst>
      <p:ext uri="{BB962C8B-B14F-4D97-AF65-F5344CB8AC3E}">
        <p14:creationId xmlns:p14="http://schemas.microsoft.com/office/powerpoint/2010/main" val="1353160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01000" cy="990600"/>
          </a:xfrm>
        </p:spPr>
        <p:txBody>
          <a:bodyPr/>
          <a:lstStyle>
            <a:lvl1pPr>
              <a:defRPr sz="24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p:txBody>
          <a:bodyPr/>
          <a:lstStyle>
            <a:lvl1pPr>
              <a:defRPr/>
            </a:lvl1pPr>
          </a:lstStyle>
          <a:p>
            <a:pPr>
              <a:defRPr/>
            </a:pPr>
            <a:r>
              <a:rPr lang="en-US" smtClean="0"/>
              <a:t> </a:t>
            </a:r>
            <a:endParaRPr lang="en-US" dirty="0"/>
          </a:p>
        </p:txBody>
      </p:sp>
      <p:sp>
        <p:nvSpPr>
          <p:cNvPr id="5" name="Rectangle 6"/>
          <p:cNvSpPr>
            <a:spLocks noGrp="1" noChangeArrowheads="1"/>
          </p:cNvSpPr>
          <p:nvPr>
            <p:ph type="ftr" sz="quarter" idx="11"/>
          </p:nvPr>
        </p:nvSpPr>
        <p:spPr>
          <a:xfrm>
            <a:off x="2286000" y="6248400"/>
            <a:ext cx="4114800" cy="457200"/>
          </a:xfrm>
        </p:spPr>
        <p:txBody>
          <a:bodyPr/>
          <a:lstStyle>
            <a:lvl1pPr>
              <a:defRPr sz="1000" baseline="0">
                <a:latin typeface="Arial" panose="020B0604020202020204" pitchFamily="34" charset="0"/>
              </a:defRPr>
            </a:lvl1pPr>
          </a:lstStyle>
          <a:p>
            <a:pPr>
              <a:defRPr/>
            </a:pPr>
            <a:r>
              <a:rPr lang="en-US" smtClean="0"/>
              <a:t>Needleman, Econ &amp; Bus Case for Nursing                42</a:t>
            </a:r>
            <a:endParaRPr lang="en-US" dirty="0"/>
          </a:p>
        </p:txBody>
      </p:sp>
      <p:sp>
        <p:nvSpPr>
          <p:cNvPr id="6" name="Rectangle 7"/>
          <p:cNvSpPr>
            <a:spLocks noGrp="1" noChangeArrowheads="1"/>
          </p:cNvSpPr>
          <p:nvPr>
            <p:ph type="sldNum" sz="quarter" idx="12"/>
          </p:nvPr>
        </p:nvSpPr>
        <p:spPr/>
        <p:txBody>
          <a:bodyPr/>
          <a:lstStyle>
            <a:lvl1pPr>
              <a:defRPr smtClean="0"/>
            </a:lvl1pPr>
          </a:lstStyle>
          <a:p>
            <a:pPr>
              <a:defRPr/>
            </a:pPr>
            <a:fld id="{9C32D7E2-5669-4A42-BE2B-8F1FF27084E0}" type="slidenum">
              <a:rPr lang="en-US" altLang="en-US"/>
              <a:pPr>
                <a:defRPr/>
              </a:pPr>
              <a:t>‹#›</a:t>
            </a:fld>
            <a:endParaRPr lang="en-US" altLang="en-US"/>
          </a:p>
        </p:txBody>
      </p:sp>
      <p:pic>
        <p:nvPicPr>
          <p:cNvPr id="7" name="Picture 2" descr="UCLA Fielding School of Public Health"/>
          <p:cNvPicPr>
            <a:picLocks noChangeAspect="1" noChangeArrowheads="1"/>
          </p:cNvPicPr>
          <p:nvPr userDrawn="1"/>
        </p:nvPicPr>
        <p:blipFill>
          <a:blip r:embed="rId2"/>
          <a:srcRect/>
          <a:stretch>
            <a:fillRect/>
          </a:stretch>
        </p:blipFill>
        <p:spPr bwMode="auto">
          <a:xfrm>
            <a:off x="152400" y="304800"/>
            <a:ext cx="693738" cy="381000"/>
          </a:xfrm>
          <a:prstGeom prst="rect">
            <a:avLst/>
          </a:prstGeom>
          <a:noFill/>
          <a:ln w="9525">
            <a:noFill/>
            <a:miter lim="800000"/>
            <a:headEnd/>
            <a:tailEnd/>
          </a:ln>
        </p:spPr>
      </p:pic>
    </p:spTree>
    <p:extLst>
      <p:ext uri="{BB962C8B-B14F-4D97-AF65-F5344CB8AC3E}">
        <p14:creationId xmlns:p14="http://schemas.microsoft.com/office/powerpoint/2010/main" val="1677864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r>
              <a:rPr lang="en-US" smtClean="0"/>
              <a:t> </a:t>
            </a:r>
            <a:endParaRPr lang="en-US"/>
          </a:p>
        </p:txBody>
      </p:sp>
      <p:sp>
        <p:nvSpPr>
          <p:cNvPr id="5" name="Rectangle 6"/>
          <p:cNvSpPr>
            <a:spLocks noGrp="1" noChangeArrowheads="1"/>
          </p:cNvSpPr>
          <p:nvPr>
            <p:ph type="ftr" sz="quarter" idx="11"/>
          </p:nvPr>
        </p:nvSpPr>
        <p:spPr/>
        <p:txBody>
          <a:bodyPr/>
          <a:lstStyle>
            <a:lvl1pPr>
              <a:defRPr/>
            </a:lvl1pPr>
          </a:lstStyle>
          <a:p>
            <a:pPr>
              <a:defRPr/>
            </a:pPr>
            <a:r>
              <a:rPr lang="en-US" smtClean="0"/>
              <a:t>Needleman, Econ &amp; Bus Case for Nursing                42</a:t>
            </a:r>
            <a:endParaRPr lang="en-US"/>
          </a:p>
        </p:txBody>
      </p:sp>
      <p:sp>
        <p:nvSpPr>
          <p:cNvPr id="6" name="Rectangle 7"/>
          <p:cNvSpPr>
            <a:spLocks noGrp="1" noChangeArrowheads="1"/>
          </p:cNvSpPr>
          <p:nvPr>
            <p:ph type="sldNum" sz="quarter" idx="12"/>
          </p:nvPr>
        </p:nvSpPr>
        <p:spPr/>
        <p:txBody>
          <a:bodyPr/>
          <a:lstStyle>
            <a:lvl1pPr>
              <a:defRPr smtClean="0"/>
            </a:lvl1pPr>
          </a:lstStyle>
          <a:p>
            <a:pPr>
              <a:defRPr/>
            </a:pPr>
            <a:fld id="{493F43EE-6207-4532-9E3D-DF37BC0D6303}" type="slidenum">
              <a:rPr lang="en-US" altLang="en-US"/>
              <a:pPr>
                <a:defRPr/>
              </a:pPr>
              <a:t>‹#›</a:t>
            </a:fld>
            <a:endParaRPr lang="en-US" altLang="en-US"/>
          </a:p>
        </p:txBody>
      </p:sp>
    </p:spTree>
    <p:extLst>
      <p:ext uri="{BB962C8B-B14F-4D97-AF65-F5344CB8AC3E}">
        <p14:creationId xmlns:p14="http://schemas.microsoft.com/office/powerpoint/2010/main" val="215751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r>
              <a:rPr lang="en-US" smtClean="0"/>
              <a:t> </a:t>
            </a:r>
            <a:endParaRPr lang="en-US"/>
          </a:p>
        </p:txBody>
      </p:sp>
      <p:sp>
        <p:nvSpPr>
          <p:cNvPr id="6" name="Rectangle 6"/>
          <p:cNvSpPr>
            <a:spLocks noGrp="1" noChangeArrowheads="1"/>
          </p:cNvSpPr>
          <p:nvPr>
            <p:ph type="ftr" sz="quarter" idx="11"/>
          </p:nvPr>
        </p:nvSpPr>
        <p:spPr/>
        <p:txBody>
          <a:bodyPr/>
          <a:lstStyle>
            <a:lvl1pPr>
              <a:defRPr/>
            </a:lvl1pPr>
          </a:lstStyle>
          <a:p>
            <a:pPr>
              <a:defRPr/>
            </a:pPr>
            <a:r>
              <a:rPr lang="en-US" smtClean="0"/>
              <a:t>Needleman, Econ &amp; Bus Case for Nursing                42</a:t>
            </a: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7CB973A2-1ECF-4BF6-AF95-A48F8A00292F}" type="slidenum">
              <a:rPr lang="en-US" altLang="en-US"/>
              <a:pPr>
                <a:defRPr/>
              </a:pPr>
              <a:t>‹#›</a:t>
            </a:fld>
            <a:endParaRPr lang="en-US" altLang="en-US"/>
          </a:p>
        </p:txBody>
      </p:sp>
    </p:spTree>
    <p:extLst>
      <p:ext uri="{BB962C8B-B14F-4D97-AF65-F5344CB8AC3E}">
        <p14:creationId xmlns:p14="http://schemas.microsoft.com/office/powerpoint/2010/main" val="1954885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r>
              <a:rPr lang="en-US" smtClean="0"/>
              <a:t> </a:t>
            </a:r>
            <a:endParaRPr lang="en-US"/>
          </a:p>
        </p:txBody>
      </p:sp>
      <p:sp>
        <p:nvSpPr>
          <p:cNvPr id="8" name="Rectangle 6"/>
          <p:cNvSpPr>
            <a:spLocks noGrp="1" noChangeArrowheads="1"/>
          </p:cNvSpPr>
          <p:nvPr>
            <p:ph type="ftr" sz="quarter" idx="11"/>
          </p:nvPr>
        </p:nvSpPr>
        <p:spPr/>
        <p:txBody>
          <a:bodyPr/>
          <a:lstStyle>
            <a:lvl1pPr>
              <a:defRPr/>
            </a:lvl1pPr>
          </a:lstStyle>
          <a:p>
            <a:pPr>
              <a:defRPr/>
            </a:pPr>
            <a:r>
              <a:rPr lang="en-US" smtClean="0"/>
              <a:t>Needleman, Econ &amp; Bus Case for Nursing                42</a:t>
            </a:r>
            <a:endParaRPr lang="en-US"/>
          </a:p>
        </p:txBody>
      </p:sp>
      <p:sp>
        <p:nvSpPr>
          <p:cNvPr id="9" name="Rectangle 7"/>
          <p:cNvSpPr>
            <a:spLocks noGrp="1" noChangeArrowheads="1"/>
          </p:cNvSpPr>
          <p:nvPr>
            <p:ph type="sldNum" sz="quarter" idx="12"/>
          </p:nvPr>
        </p:nvSpPr>
        <p:spPr/>
        <p:txBody>
          <a:bodyPr/>
          <a:lstStyle>
            <a:lvl1pPr>
              <a:defRPr smtClean="0"/>
            </a:lvl1pPr>
          </a:lstStyle>
          <a:p>
            <a:pPr>
              <a:defRPr/>
            </a:pPr>
            <a:fld id="{D05B2471-BB55-4F0C-A3A4-F703DFBF5905}" type="slidenum">
              <a:rPr lang="en-US" altLang="en-US"/>
              <a:pPr>
                <a:defRPr/>
              </a:pPr>
              <a:t>‹#›</a:t>
            </a:fld>
            <a:endParaRPr lang="en-US" altLang="en-US"/>
          </a:p>
        </p:txBody>
      </p:sp>
    </p:spTree>
    <p:extLst>
      <p:ext uri="{BB962C8B-B14F-4D97-AF65-F5344CB8AC3E}">
        <p14:creationId xmlns:p14="http://schemas.microsoft.com/office/powerpoint/2010/main" val="1238331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Rectangle 5"/>
          <p:cNvSpPr>
            <a:spLocks noGrp="1" noChangeArrowheads="1"/>
          </p:cNvSpPr>
          <p:nvPr>
            <p:ph type="dt" sz="half" idx="10"/>
          </p:nvPr>
        </p:nvSpPr>
        <p:spPr/>
        <p:txBody>
          <a:bodyPr/>
          <a:lstStyle>
            <a:lvl1pPr>
              <a:defRPr/>
            </a:lvl1pPr>
          </a:lstStyle>
          <a:p>
            <a:pPr>
              <a:defRPr/>
            </a:pPr>
            <a:r>
              <a:rPr lang="en-US" smtClean="0"/>
              <a:t> </a:t>
            </a:r>
            <a:endParaRPr lang="en-US" dirty="0"/>
          </a:p>
        </p:txBody>
      </p:sp>
      <p:sp>
        <p:nvSpPr>
          <p:cNvPr id="4" name="Rectangle 6"/>
          <p:cNvSpPr>
            <a:spLocks noGrp="1" noChangeArrowheads="1"/>
          </p:cNvSpPr>
          <p:nvPr>
            <p:ph type="ftr" sz="quarter" idx="11"/>
          </p:nvPr>
        </p:nvSpPr>
        <p:spPr/>
        <p:txBody>
          <a:bodyPr/>
          <a:lstStyle>
            <a:lvl1pPr>
              <a:defRPr/>
            </a:lvl1pPr>
          </a:lstStyle>
          <a:p>
            <a:pPr>
              <a:defRPr/>
            </a:pPr>
            <a:r>
              <a:rPr lang="en-US" smtClean="0"/>
              <a:t>Needleman, Econ &amp; Bus Case for Nursing                42</a:t>
            </a:r>
            <a:endParaRPr lang="en-US" dirty="0"/>
          </a:p>
        </p:txBody>
      </p:sp>
      <p:sp>
        <p:nvSpPr>
          <p:cNvPr id="5" name="Rectangle 7"/>
          <p:cNvSpPr>
            <a:spLocks noGrp="1" noChangeArrowheads="1"/>
          </p:cNvSpPr>
          <p:nvPr>
            <p:ph type="sldNum" sz="quarter" idx="12"/>
          </p:nvPr>
        </p:nvSpPr>
        <p:spPr/>
        <p:txBody>
          <a:bodyPr/>
          <a:lstStyle>
            <a:lvl1pPr>
              <a:defRPr smtClean="0"/>
            </a:lvl1pPr>
          </a:lstStyle>
          <a:p>
            <a:pPr>
              <a:defRPr/>
            </a:pPr>
            <a:fld id="{042FEA3A-E20A-4B22-A3AC-227466B9E0E8}" type="slidenum">
              <a:rPr lang="en-US" altLang="en-US"/>
              <a:pPr>
                <a:defRPr/>
              </a:pPr>
              <a:t>‹#›</a:t>
            </a:fld>
            <a:endParaRPr lang="en-US" altLang="en-US"/>
          </a:p>
        </p:txBody>
      </p:sp>
    </p:spTree>
    <p:extLst>
      <p:ext uri="{BB962C8B-B14F-4D97-AF65-F5344CB8AC3E}">
        <p14:creationId xmlns:p14="http://schemas.microsoft.com/office/powerpoint/2010/main" val="3833473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r>
              <a:rPr lang="en-US" smtClean="0"/>
              <a:t> </a:t>
            </a:r>
            <a:endParaRPr lang="en-US"/>
          </a:p>
        </p:txBody>
      </p:sp>
      <p:sp>
        <p:nvSpPr>
          <p:cNvPr id="3" name="Rectangle 6"/>
          <p:cNvSpPr>
            <a:spLocks noGrp="1" noChangeArrowheads="1"/>
          </p:cNvSpPr>
          <p:nvPr>
            <p:ph type="ftr" sz="quarter" idx="11"/>
          </p:nvPr>
        </p:nvSpPr>
        <p:spPr/>
        <p:txBody>
          <a:bodyPr/>
          <a:lstStyle>
            <a:lvl1pPr>
              <a:defRPr/>
            </a:lvl1pPr>
          </a:lstStyle>
          <a:p>
            <a:pPr>
              <a:defRPr/>
            </a:pPr>
            <a:r>
              <a:rPr lang="en-US" smtClean="0"/>
              <a:t>Needleman, Econ &amp; Bus Case for Nursing                42</a:t>
            </a:r>
            <a:endParaRPr lang="en-US"/>
          </a:p>
        </p:txBody>
      </p:sp>
      <p:sp>
        <p:nvSpPr>
          <p:cNvPr id="4" name="Rectangle 7"/>
          <p:cNvSpPr>
            <a:spLocks noGrp="1" noChangeArrowheads="1"/>
          </p:cNvSpPr>
          <p:nvPr>
            <p:ph type="sldNum" sz="quarter" idx="12"/>
          </p:nvPr>
        </p:nvSpPr>
        <p:spPr/>
        <p:txBody>
          <a:bodyPr/>
          <a:lstStyle>
            <a:lvl1pPr>
              <a:defRPr smtClean="0"/>
            </a:lvl1pPr>
          </a:lstStyle>
          <a:p>
            <a:pPr>
              <a:defRPr/>
            </a:pPr>
            <a:fld id="{FA4FE42F-43A2-4A94-AFFB-A18E494D24DC}" type="slidenum">
              <a:rPr lang="en-US" altLang="en-US"/>
              <a:pPr>
                <a:defRPr/>
              </a:pPr>
              <a:t>‹#›</a:t>
            </a:fld>
            <a:endParaRPr lang="en-US" altLang="en-US"/>
          </a:p>
        </p:txBody>
      </p:sp>
    </p:spTree>
    <p:extLst>
      <p:ext uri="{BB962C8B-B14F-4D97-AF65-F5344CB8AC3E}">
        <p14:creationId xmlns:p14="http://schemas.microsoft.com/office/powerpoint/2010/main" val="4024913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r>
              <a:rPr lang="en-US" smtClean="0"/>
              <a:t> </a:t>
            </a:r>
            <a:endParaRPr lang="en-US"/>
          </a:p>
        </p:txBody>
      </p:sp>
      <p:sp>
        <p:nvSpPr>
          <p:cNvPr id="6" name="Rectangle 6"/>
          <p:cNvSpPr>
            <a:spLocks noGrp="1" noChangeArrowheads="1"/>
          </p:cNvSpPr>
          <p:nvPr>
            <p:ph type="ftr" sz="quarter" idx="11"/>
          </p:nvPr>
        </p:nvSpPr>
        <p:spPr/>
        <p:txBody>
          <a:bodyPr/>
          <a:lstStyle>
            <a:lvl1pPr>
              <a:defRPr/>
            </a:lvl1pPr>
          </a:lstStyle>
          <a:p>
            <a:pPr>
              <a:defRPr/>
            </a:pPr>
            <a:r>
              <a:rPr lang="en-US" smtClean="0"/>
              <a:t>Needleman, Econ &amp; Bus Case for Nursing                42</a:t>
            </a: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850F1F99-E66D-4E20-8008-63A2A746D426}" type="slidenum">
              <a:rPr lang="en-US" altLang="en-US"/>
              <a:pPr>
                <a:defRPr/>
              </a:pPr>
              <a:t>‹#›</a:t>
            </a:fld>
            <a:endParaRPr lang="en-US" altLang="en-US"/>
          </a:p>
        </p:txBody>
      </p:sp>
    </p:spTree>
    <p:extLst>
      <p:ext uri="{BB962C8B-B14F-4D97-AF65-F5344CB8AC3E}">
        <p14:creationId xmlns:p14="http://schemas.microsoft.com/office/powerpoint/2010/main" val="224460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 </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Needleman, Econ &amp; Bus Case for Nursing                42</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42FC25E-B2C9-4A76-AC07-0691811A2A34}" type="slidenum">
              <a:rPr lang="en-US" altLang="en-US"/>
              <a:pPr>
                <a:defRPr/>
              </a:pPr>
              <a:t>‹#›</a:t>
            </a:fld>
            <a:endParaRPr lang="en-US" altLang="en-US"/>
          </a:p>
        </p:txBody>
      </p:sp>
    </p:spTree>
    <p:extLst>
      <p:ext uri="{BB962C8B-B14F-4D97-AF65-F5344CB8AC3E}">
        <p14:creationId xmlns:p14="http://schemas.microsoft.com/office/powerpoint/2010/main" val="3324595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r>
              <a:rPr lang="en-US" smtClean="0"/>
              <a:t> </a:t>
            </a:r>
            <a:endParaRPr lang="en-US"/>
          </a:p>
        </p:txBody>
      </p:sp>
      <p:sp>
        <p:nvSpPr>
          <p:cNvPr id="6" name="Rectangle 6"/>
          <p:cNvSpPr>
            <a:spLocks noGrp="1" noChangeArrowheads="1"/>
          </p:cNvSpPr>
          <p:nvPr>
            <p:ph type="ftr" sz="quarter" idx="11"/>
          </p:nvPr>
        </p:nvSpPr>
        <p:spPr/>
        <p:txBody>
          <a:bodyPr/>
          <a:lstStyle>
            <a:lvl1pPr>
              <a:defRPr/>
            </a:lvl1pPr>
          </a:lstStyle>
          <a:p>
            <a:pPr>
              <a:defRPr/>
            </a:pPr>
            <a:r>
              <a:rPr lang="en-US" smtClean="0"/>
              <a:t>Needleman, Econ &amp; Bus Case for Nursing                42</a:t>
            </a: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61BD824A-0231-4CE2-8DF1-E9E37FCCD5E1}" type="slidenum">
              <a:rPr lang="en-US" altLang="en-US"/>
              <a:pPr>
                <a:defRPr/>
              </a:pPr>
              <a:t>‹#›</a:t>
            </a:fld>
            <a:endParaRPr lang="en-US" altLang="en-US"/>
          </a:p>
        </p:txBody>
      </p:sp>
    </p:spTree>
    <p:extLst>
      <p:ext uri="{BB962C8B-B14F-4D97-AF65-F5344CB8AC3E}">
        <p14:creationId xmlns:p14="http://schemas.microsoft.com/office/powerpoint/2010/main" val="2584159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r>
              <a:rPr lang="en-US" smtClean="0"/>
              <a:t> </a:t>
            </a:r>
            <a:endParaRPr lang="en-US"/>
          </a:p>
        </p:txBody>
      </p:sp>
      <p:sp>
        <p:nvSpPr>
          <p:cNvPr id="5" name="Rectangle 6"/>
          <p:cNvSpPr>
            <a:spLocks noGrp="1" noChangeArrowheads="1"/>
          </p:cNvSpPr>
          <p:nvPr>
            <p:ph type="ftr" sz="quarter" idx="11"/>
          </p:nvPr>
        </p:nvSpPr>
        <p:spPr/>
        <p:txBody>
          <a:bodyPr/>
          <a:lstStyle>
            <a:lvl1pPr>
              <a:defRPr/>
            </a:lvl1pPr>
          </a:lstStyle>
          <a:p>
            <a:pPr>
              <a:defRPr/>
            </a:pPr>
            <a:r>
              <a:rPr lang="en-US" smtClean="0"/>
              <a:t>Needleman, Econ &amp; Bus Case for Nursing                42</a:t>
            </a:r>
            <a:endParaRPr lang="en-US"/>
          </a:p>
        </p:txBody>
      </p:sp>
      <p:sp>
        <p:nvSpPr>
          <p:cNvPr id="6" name="Rectangle 7"/>
          <p:cNvSpPr>
            <a:spLocks noGrp="1" noChangeArrowheads="1"/>
          </p:cNvSpPr>
          <p:nvPr>
            <p:ph type="sldNum" sz="quarter" idx="12"/>
          </p:nvPr>
        </p:nvSpPr>
        <p:spPr/>
        <p:txBody>
          <a:bodyPr/>
          <a:lstStyle>
            <a:lvl1pPr>
              <a:defRPr smtClean="0"/>
            </a:lvl1pPr>
          </a:lstStyle>
          <a:p>
            <a:pPr>
              <a:defRPr/>
            </a:pPr>
            <a:fld id="{6F30E48D-9219-431A-8371-4F2EE7BCEEF2}" type="slidenum">
              <a:rPr lang="en-US" altLang="en-US"/>
              <a:pPr>
                <a:defRPr/>
              </a:pPr>
              <a:t>‹#›</a:t>
            </a:fld>
            <a:endParaRPr lang="en-US" altLang="en-US"/>
          </a:p>
        </p:txBody>
      </p:sp>
    </p:spTree>
    <p:extLst>
      <p:ext uri="{BB962C8B-B14F-4D97-AF65-F5344CB8AC3E}">
        <p14:creationId xmlns:p14="http://schemas.microsoft.com/office/powerpoint/2010/main" val="169590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0"/>
            <a:ext cx="21336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2484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r>
              <a:rPr lang="en-US" smtClean="0"/>
              <a:t> </a:t>
            </a:r>
            <a:endParaRPr lang="en-US"/>
          </a:p>
        </p:txBody>
      </p:sp>
      <p:sp>
        <p:nvSpPr>
          <p:cNvPr id="5" name="Rectangle 6"/>
          <p:cNvSpPr>
            <a:spLocks noGrp="1" noChangeArrowheads="1"/>
          </p:cNvSpPr>
          <p:nvPr>
            <p:ph type="ftr" sz="quarter" idx="11"/>
          </p:nvPr>
        </p:nvSpPr>
        <p:spPr/>
        <p:txBody>
          <a:bodyPr/>
          <a:lstStyle>
            <a:lvl1pPr>
              <a:defRPr/>
            </a:lvl1pPr>
          </a:lstStyle>
          <a:p>
            <a:pPr>
              <a:defRPr/>
            </a:pPr>
            <a:r>
              <a:rPr lang="en-US" smtClean="0"/>
              <a:t>Needleman, Econ &amp; Bus Case for Nursing                42</a:t>
            </a:r>
            <a:endParaRPr lang="en-US"/>
          </a:p>
        </p:txBody>
      </p:sp>
      <p:sp>
        <p:nvSpPr>
          <p:cNvPr id="6" name="Rectangle 7"/>
          <p:cNvSpPr>
            <a:spLocks noGrp="1" noChangeArrowheads="1"/>
          </p:cNvSpPr>
          <p:nvPr>
            <p:ph type="sldNum" sz="quarter" idx="12"/>
          </p:nvPr>
        </p:nvSpPr>
        <p:spPr/>
        <p:txBody>
          <a:bodyPr/>
          <a:lstStyle>
            <a:lvl1pPr>
              <a:defRPr smtClean="0"/>
            </a:lvl1pPr>
          </a:lstStyle>
          <a:p>
            <a:pPr>
              <a:defRPr/>
            </a:pPr>
            <a:fld id="{E746361F-649D-4E9D-9175-3338516843A0}" type="slidenum">
              <a:rPr lang="en-US" altLang="en-US"/>
              <a:pPr>
                <a:defRPr/>
              </a:pPr>
              <a:t>‹#›</a:t>
            </a:fld>
            <a:endParaRPr lang="en-US" altLang="en-US"/>
          </a:p>
        </p:txBody>
      </p:sp>
    </p:spTree>
    <p:extLst>
      <p:ext uri="{BB962C8B-B14F-4D97-AF65-F5344CB8AC3E}">
        <p14:creationId xmlns:p14="http://schemas.microsoft.com/office/powerpoint/2010/main" val="1406760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066800"/>
            <a:ext cx="7772400" cy="50292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 </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Needleman, Econ &amp; Bus Case for Nursing                42</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2ADECC0-9395-44F3-A542-FD14398A71F1}" type="slidenum">
              <a:rPr lang="en-US" altLang="en-US"/>
              <a:pPr>
                <a:defRPr/>
              </a:pPr>
              <a:t>‹#›</a:t>
            </a:fld>
            <a:endParaRPr lang="en-US" altLang="en-US"/>
          </a:p>
        </p:txBody>
      </p:sp>
    </p:spTree>
    <p:extLst>
      <p:ext uri="{BB962C8B-B14F-4D97-AF65-F5344CB8AC3E}">
        <p14:creationId xmlns:p14="http://schemas.microsoft.com/office/powerpoint/2010/main" val="324000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 </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Needleman, Econ &amp; Bus Case for Nursing                42</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7627B80-7288-4AA3-8A7F-13735F2E1756}" type="slidenum">
              <a:rPr lang="en-US" altLang="en-US"/>
              <a:pPr>
                <a:defRPr/>
              </a:pPr>
              <a:t>‹#›</a:t>
            </a:fld>
            <a:endParaRPr lang="en-US" altLang="en-US"/>
          </a:p>
        </p:txBody>
      </p:sp>
    </p:spTree>
    <p:extLst>
      <p:ext uri="{BB962C8B-B14F-4D97-AF65-F5344CB8AC3E}">
        <p14:creationId xmlns:p14="http://schemas.microsoft.com/office/powerpoint/2010/main" val="323846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0480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0480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 </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Needleman, Econ &amp; Bus Case for Nursing                42</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4870D87-6DE6-40FD-AA50-709DAD0EA80E}" type="slidenum">
              <a:rPr lang="en-US" altLang="en-US"/>
              <a:pPr>
                <a:defRPr/>
              </a:pPr>
              <a:t>‹#›</a:t>
            </a:fld>
            <a:endParaRPr lang="en-US" altLang="en-US"/>
          </a:p>
        </p:txBody>
      </p:sp>
    </p:spTree>
    <p:extLst>
      <p:ext uri="{BB962C8B-B14F-4D97-AF65-F5344CB8AC3E}">
        <p14:creationId xmlns:p14="http://schemas.microsoft.com/office/powerpoint/2010/main" val="109385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 </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Needleman, Econ &amp; Bus Case for Nursing                42</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A49B6DAD-FF6C-4C33-8568-BC5292F7AC49}" type="slidenum">
              <a:rPr lang="en-US" altLang="en-US"/>
              <a:pPr>
                <a:defRPr/>
              </a:pPr>
              <a:t>‹#›</a:t>
            </a:fld>
            <a:endParaRPr lang="en-US" altLang="en-US"/>
          </a:p>
        </p:txBody>
      </p:sp>
    </p:spTree>
    <p:extLst>
      <p:ext uri="{BB962C8B-B14F-4D97-AF65-F5344CB8AC3E}">
        <p14:creationId xmlns:p14="http://schemas.microsoft.com/office/powerpoint/2010/main" val="266593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 </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Needleman, Econ &amp; Bus Case for Nursing                42</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B5E29F5-4605-4FE7-9448-734436F31AB6}" type="slidenum">
              <a:rPr lang="en-US" altLang="en-US"/>
              <a:pPr>
                <a:defRPr/>
              </a:pPr>
              <a:t>‹#›</a:t>
            </a:fld>
            <a:endParaRPr lang="en-US" altLang="en-US"/>
          </a:p>
        </p:txBody>
      </p:sp>
    </p:spTree>
    <p:extLst>
      <p:ext uri="{BB962C8B-B14F-4D97-AF65-F5344CB8AC3E}">
        <p14:creationId xmlns:p14="http://schemas.microsoft.com/office/powerpoint/2010/main" val="422068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 </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Needleman, Econ &amp; Bus Case for Nursing                42</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DD1FBBA0-6384-4FF1-B2EB-3ACBB493DE31}" type="slidenum">
              <a:rPr lang="en-US" altLang="en-US"/>
              <a:pPr>
                <a:defRPr/>
              </a:pPr>
              <a:t>‹#›</a:t>
            </a:fld>
            <a:endParaRPr lang="en-US" altLang="en-US"/>
          </a:p>
        </p:txBody>
      </p:sp>
    </p:spTree>
    <p:extLst>
      <p:ext uri="{BB962C8B-B14F-4D97-AF65-F5344CB8AC3E}">
        <p14:creationId xmlns:p14="http://schemas.microsoft.com/office/powerpoint/2010/main" val="2152015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 </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Needleman, Econ &amp; Bus Case for Nursing                42</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C02557A-D35F-44BF-ABE1-C4985887DD75}" type="slidenum">
              <a:rPr lang="en-US" altLang="en-US"/>
              <a:pPr>
                <a:defRPr/>
              </a:pPr>
              <a:t>‹#›</a:t>
            </a:fld>
            <a:endParaRPr lang="en-US" altLang="en-US"/>
          </a:p>
        </p:txBody>
      </p:sp>
    </p:spTree>
    <p:extLst>
      <p:ext uri="{BB962C8B-B14F-4D97-AF65-F5344CB8AC3E}">
        <p14:creationId xmlns:p14="http://schemas.microsoft.com/office/powerpoint/2010/main" val="3517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 </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Needleman, Econ &amp; Bus Case for Nursing                42</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3C81D2F-C625-4716-9DDD-BDDFA23EB649}" type="slidenum">
              <a:rPr lang="en-US" altLang="en-US"/>
              <a:pPr>
                <a:defRPr/>
              </a:pPr>
              <a:t>‹#›</a:t>
            </a:fld>
            <a:endParaRPr lang="en-US" altLang="en-US"/>
          </a:p>
        </p:txBody>
      </p:sp>
    </p:spTree>
    <p:extLst>
      <p:ext uri="{BB962C8B-B14F-4D97-AF65-F5344CB8AC3E}">
        <p14:creationId xmlns:p14="http://schemas.microsoft.com/office/powerpoint/2010/main" val="103004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990600"/>
          </a:xfrm>
          <a:prstGeom prst="rect">
            <a:avLst/>
          </a:prstGeom>
          <a:solidFill>
            <a:srgbClr val="53689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mtClean="0"/>
          </a:p>
        </p:txBody>
      </p:sp>
      <p:sp>
        <p:nvSpPr>
          <p:cNvPr id="1027" name="Rectangle 3"/>
          <p:cNvSpPr>
            <a:spLocks noGrp="1" noChangeArrowheads="1"/>
          </p:cNvSpPr>
          <p:nvPr>
            <p:ph type="title"/>
          </p:nvPr>
        </p:nvSpPr>
        <p:spPr bwMode="auto">
          <a:xfrm>
            <a:off x="457200" y="13716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85800" y="3048000"/>
            <a:ext cx="7772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9"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Arial" pitchFamily="34" charset="0"/>
              </a:defRPr>
            </a:lvl1pPr>
          </a:lstStyle>
          <a:p>
            <a:pPr>
              <a:defRPr/>
            </a:pPr>
            <a:r>
              <a:rPr lang="en-US" smtClean="0"/>
              <a:t> </a:t>
            </a:r>
            <a:endParaRPr lang="en-US"/>
          </a:p>
        </p:txBody>
      </p:sp>
      <p:sp>
        <p:nvSpPr>
          <p:cNvPr id="6150" name="Rectangle 6"/>
          <p:cNvSpPr>
            <a:spLocks noGrp="1" noChangeArrowheads="1"/>
          </p:cNvSpPr>
          <p:nvPr>
            <p:ph type="ftr" sz="quarter" idx="3"/>
          </p:nvPr>
        </p:nvSpPr>
        <p:spPr bwMode="auto">
          <a:xfrm>
            <a:off x="2819400" y="62484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Arial" pitchFamily="34" charset="0"/>
              </a:defRPr>
            </a:lvl1pPr>
          </a:lstStyle>
          <a:p>
            <a:pPr>
              <a:defRPr/>
            </a:pPr>
            <a:r>
              <a:rPr lang="en-US" smtClean="0"/>
              <a:t>Needleman, Econ &amp; Bus Case for Nursing                42</a:t>
            </a:r>
            <a:endParaRPr lang="en-US"/>
          </a:p>
        </p:txBody>
      </p:sp>
      <p:sp>
        <p:nvSpPr>
          <p:cNvPr id="6151" name="Rectangle 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FE97F2C-BFB6-4989-8C55-DBA5E210BFCA}" type="slidenum">
              <a:rPr lang="en-US" altLang="en-US"/>
              <a:pPr>
                <a:defRPr/>
              </a:pPr>
              <a:t>‹#›</a:t>
            </a:fld>
            <a:endParaRPr lang="en-US" altLang="en-US"/>
          </a:p>
        </p:txBody>
      </p:sp>
      <p:sp>
        <p:nvSpPr>
          <p:cNvPr id="1032" name="Line 8"/>
          <p:cNvSpPr>
            <a:spLocks noChangeShapeType="1"/>
          </p:cNvSpPr>
          <p:nvPr/>
        </p:nvSpPr>
        <p:spPr bwMode="auto">
          <a:xfrm>
            <a:off x="0" y="990600"/>
            <a:ext cx="9144000"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hdr="0" ftr="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imes New Roman" pitchFamily="18" charset="0"/>
        </a:defRPr>
      </a:lvl2pPr>
      <a:lvl3pPr algn="ctr" rtl="0" eaLnBrk="0" fontAlgn="base" hangingPunct="0">
        <a:spcBef>
          <a:spcPct val="0"/>
        </a:spcBef>
        <a:spcAft>
          <a:spcPct val="0"/>
        </a:spcAft>
        <a:defRPr sz="3600" b="1">
          <a:solidFill>
            <a:schemeClr val="tx1"/>
          </a:solidFill>
          <a:latin typeface="Times New Roman" pitchFamily="18" charset="0"/>
        </a:defRPr>
      </a:lvl3pPr>
      <a:lvl4pPr algn="ctr" rtl="0" eaLnBrk="0" fontAlgn="base" hangingPunct="0">
        <a:spcBef>
          <a:spcPct val="0"/>
        </a:spcBef>
        <a:spcAft>
          <a:spcPct val="0"/>
        </a:spcAft>
        <a:defRPr sz="3600" b="1">
          <a:solidFill>
            <a:schemeClr val="tx1"/>
          </a:solidFill>
          <a:latin typeface="Times New Roman" pitchFamily="18" charset="0"/>
        </a:defRPr>
      </a:lvl4pPr>
      <a:lvl5pPr algn="ctr" rtl="0" eaLnBrk="0" fontAlgn="base" hangingPunct="0">
        <a:spcBef>
          <a:spcPct val="0"/>
        </a:spcBef>
        <a:spcAft>
          <a:spcPct val="0"/>
        </a:spcAft>
        <a:defRPr sz="3600" b="1">
          <a:solidFill>
            <a:schemeClr val="tx1"/>
          </a:solidFill>
          <a:latin typeface="Times New Roman" pitchFamily="18" charset="0"/>
        </a:defRPr>
      </a:lvl5pPr>
      <a:lvl6pPr marL="457200" algn="ctr" rtl="0" fontAlgn="base">
        <a:spcBef>
          <a:spcPct val="0"/>
        </a:spcBef>
        <a:spcAft>
          <a:spcPct val="0"/>
        </a:spcAft>
        <a:defRPr sz="3600" b="1">
          <a:solidFill>
            <a:schemeClr val="tx1"/>
          </a:solidFill>
          <a:latin typeface="Times New Roman" pitchFamily="18" charset="0"/>
        </a:defRPr>
      </a:lvl6pPr>
      <a:lvl7pPr marL="914400" algn="ctr" rtl="0" fontAlgn="base">
        <a:spcBef>
          <a:spcPct val="0"/>
        </a:spcBef>
        <a:spcAft>
          <a:spcPct val="0"/>
        </a:spcAft>
        <a:defRPr sz="3600" b="1">
          <a:solidFill>
            <a:schemeClr val="tx1"/>
          </a:solidFill>
          <a:latin typeface="Times New Roman" pitchFamily="18" charset="0"/>
        </a:defRPr>
      </a:lvl7pPr>
      <a:lvl8pPr marL="1371600" algn="ctr" rtl="0" fontAlgn="base">
        <a:spcBef>
          <a:spcPct val="0"/>
        </a:spcBef>
        <a:spcAft>
          <a:spcPct val="0"/>
        </a:spcAft>
        <a:defRPr sz="3600" b="1">
          <a:solidFill>
            <a:schemeClr val="tx1"/>
          </a:solidFill>
          <a:latin typeface="Times New Roman" pitchFamily="18" charset="0"/>
        </a:defRPr>
      </a:lvl8pPr>
      <a:lvl9pPr marL="1828800" algn="ctr" rtl="0" fontAlgn="base">
        <a:spcBef>
          <a:spcPct val="0"/>
        </a:spcBef>
        <a:spcAft>
          <a:spcPct val="0"/>
        </a:spcAft>
        <a:defRPr sz="3600" b="1">
          <a:solidFill>
            <a:schemeClr val="tx1"/>
          </a:solidFill>
          <a:latin typeface="Times New Roman" pitchFamily="18" charset="0"/>
        </a:defRPr>
      </a:lvl9pPr>
    </p:titleStyle>
    <p:bodyStyle>
      <a:lvl1pPr marL="342900" indent="-342900" algn="ctr" rtl="0" eaLnBrk="0" fontAlgn="base" hangingPunct="0">
        <a:spcBef>
          <a:spcPct val="20000"/>
        </a:spcBef>
        <a:spcAft>
          <a:spcPct val="0"/>
        </a:spcAft>
        <a:buClr>
          <a:schemeClr val="accent2"/>
        </a:buClr>
        <a:buFont typeface="Wingdings" panose="05000000000000000000" pitchFamily="2" charset="2"/>
        <a:defRPr sz="2000" b="1">
          <a:solidFill>
            <a:schemeClr val="tx1"/>
          </a:solidFill>
          <a:latin typeface="+mn-lt"/>
          <a:ea typeface="+mn-ea"/>
          <a:cs typeface="+mn-cs"/>
        </a:defRPr>
      </a:lvl1pPr>
      <a:lvl2pPr marL="742950" indent="-285750" algn="ctr" rtl="0" eaLnBrk="0" fontAlgn="base" hangingPunct="0">
        <a:spcBef>
          <a:spcPct val="20000"/>
        </a:spcBef>
        <a:spcAft>
          <a:spcPct val="0"/>
        </a:spcAft>
        <a:buClr>
          <a:schemeClr val="accent2"/>
        </a:buClr>
        <a:buFont typeface="Wingdings" panose="05000000000000000000" pitchFamily="2" charset="2"/>
        <a:defRPr sz="2000">
          <a:solidFill>
            <a:schemeClr val="tx1"/>
          </a:solidFill>
          <a:latin typeface="+mn-lt"/>
        </a:defRPr>
      </a:lvl2pPr>
      <a:lvl3pPr marL="1143000" indent="-228600" algn="ctr" rtl="0" eaLnBrk="0" fontAlgn="base" hangingPunct="0">
        <a:spcBef>
          <a:spcPct val="20000"/>
        </a:spcBef>
        <a:spcAft>
          <a:spcPct val="0"/>
        </a:spcAft>
        <a:buClr>
          <a:schemeClr val="accent2"/>
        </a:buClr>
        <a:buFont typeface="Wingdings" panose="05000000000000000000" pitchFamily="2" charset="2"/>
        <a:defRPr sz="2000">
          <a:solidFill>
            <a:schemeClr val="tx1"/>
          </a:solidFill>
          <a:latin typeface="+mn-lt"/>
        </a:defRPr>
      </a:lvl3pPr>
      <a:lvl4pPr marL="1600200" indent="-228600" algn="ctr" rtl="0" eaLnBrk="0" fontAlgn="base" hangingPunct="0">
        <a:spcBef>
          <a:spcPct val="20000"/>
        </a:spcBef>
        <a:spcAft>
          <a:spcPct val="0"/>
        </a:spcAft>
        <a:buClr>
          <a:schemeClr val="accent2"/>
        </a:buClr>
        <a:buFont typeface="Wingdings" panose="05000000000000000000" pitchFamily="2" charset="2"/>
        <a:defRPr sz="2000">
          <a:solidFill>
            <a:schemeClr val="tx1"/>
          </a:solidFill>
          <a:latin typeface="+mn-lt"/>
        </a:defRPr>
      </a:lvl4pPr>
      <a:lvl5pPr marL="2057400" indent="-228600" algn="ctr" rtl="0" eaLnBrk="0" fontAlgn="base" hangingPunct="0">
        <a:spcBef>
          <a:spcPct val="20000"/>
        </a:spcBef>
        <a:spcAft>
          <a:spcPct val="0"/>
        </a:spcAft>
        <a:buClr>
          <a:schemeClr val="accent2"/>
        </a:buClr>
        <a:buFont typeface="Wingdings" panose="05000000000000000000" pitchFamily="2" charset="2"/>
        <a:defRPr sz="2000">
          <a:solidFill>
            <a:schemeClr val="tx1"/>
          </a:solidFill>
          <a:latin typeface="+mn-lt"/>
        </a:defRPr>
      </a:lvl5pPr>
      <a:lvl6pPr marL="2514600" indent="-228600" algn="ctr" rtl="0" fontAlgn="base">
        <a:spcBef>
          <a:spcPct val="20000"/>
        </a:spcBef>
        <a:spcAft>
          <a:spcPct val="0"/>
        </a:spcAft>
        <a:buClr>
          <a:schemeClr val="accent2"/>
        </a:buClr>
        <a:buFont typeface="Wingdings" pitchFamily="2" charset="2"/>
        <a:defRPr sz="2000">
          <a:solidFill>
            <a:schemeClr val="tx1"/>
          </a:solidFill>
          <a:latin typeface="+mn-lt"/>
        </a:defRPr>
      </a:lvl6pPr>
      <a:lvl7pPr marL="2971800" indent="-228600" algn="ctr" rtl="0" fontAlgn="base">
        <a:spcBef>
          <a:spcPct val="20000"/>
        </a:spcBef>
        <a:spcAft>
          <a:spcPct val="0"/>
        </a:spcAft>
        <a:buClr>
          <a:schemeClr val="accent2"/>
        </a:buClr>
        <a:buFont typeface="Wingdings" pitchFamily="2" charset="2"/>
        <a:defRPr sz="2000">
          <a:solidFill>
            <a:schemeClr val="tx1"/>
          </a:solidFill>
          <a:latin typeface="+mn-lt"/>
        </a:defRPr>
      </a:lvl7pPr>
      <a:lvl8pPr marL="3429000" indent="-228600" algn="ctr" rtl="0" fontAlgn="base">
        <a:spcBef>
          <a:spcPct val="20000"/>
        </a:spcBef>
        <a:spcAft>
          <a:spcPct val="0"/>
        </a:spcAft>
        <a:buClr>
          <a:schemeClr val="accent2"/>
        </a:buClr>
        <a:buFont typeface="Wingdings" pitchFamily="2" charset="2"/>
        <a:defRPr sz="2000">
          <a:solidFill>
            <a:schemeClr val="tx1"/>
          </a:solidFill>
          <a:latin typeface="+mn-lt"/>
        </a:defRPr>
      </a:lvl8pPr>
      <a:lvl9pPr marL="3886200" indent="-228600" algn="ctr" rtl="0" fontAlgn="base">
        <a:spcBef>
          <a:spcPct val="20000"/>
        </a:spcBef>
        <a:spcAft>
          <a:spcPct val="0"/>
        </a:spcAft>
        <a:buClr>
          <a:schemeClr val="accent2"/>
        </a:buClr>
        <a:buFont typeface="Wingdings" pitchFamily="2" charset="2"/>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990600"/>
          </a:xfrm>
          <a:prstGeom prst="rect">
            <a:avLst/>
          </a:prstGeom>
          <a:solidFill>
            <a:srgbClr val="53689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mtClean="0"/>
          </a:p>
        </p:txBody>
      </p:sp>
      <p:sp>
        <p:nvSpPr>
          <p:cNvPr id="2051" name="Rectangle 3"/>
          <p:cNvSpPr>
            <a:spLocks noGrp="1" noChangeArrowheads="1"/>
          </p:cNvSpPr>
          <p:nvPr>
            <p:ph type="title"/>
          </p:nvPr>
        </p:nvSpPr>
        <p:spPr bwMode="auto">
          <a:xfrm>
            <a:off x="1066800" y="0"/>
            <a:ext cx="7848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Rectangle 4"/>
          <p:cNvSpPr>
            <a:spLocks noGrp="1" noChangeArrowheads="1"/>
          </p:cNvSpPr>
          <p:nvPr>
            <p:ph type="body" idx="1"/>
          </p:nvPr>
        </p:nvSpPr>
        <p:spPr bwMode="auto">
          <a:xfrm>
            <a:off x="685800" y="10668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7173"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Arial" pitchFamily="34" charset="0"/>
              </a:defRPr>
            </a:lvl1pPr>
          </a:lstStyle>
          <a:p>
            <a:pPr>
              <a:defRPr/>
            </a:pPr>
            <a:r>
              <a:rPr lang="en-US" smtClean="0"/>
              <a:t> </a:t>
            </a:r>
            <a:endParaRPr lang="en-US"/>
          </a:p>
        </p:txBody>
      </p:sp>
      <p:sp>
        <p:nvSpPr>
          <p:cNvPr id="7174" name="Rectangle 6"/>
          <p:cNvSpPr>
            <a:spLocks noGrp="1" noChangeArrowheads="1"/>
          </p:cNvSpPr>
          <p:nvPr>
            <p:ph type="ftr" sz="quarter" idx="3"/>
          </p:nvPr>
        </p:nvSpPr>
        <p:spPr bwMode="auto">
          <a:xfrm>
            <a:off x="2819400" y="62484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Arial" pitchFamily="34" charset="0"/>
              </a:defRPr>
            </a:lvl1pPr>
          </a:lstStyle>
          <a:p>
            <a:pPr>
              <a:defRPr/>
            </a:pPr>
            <a:r>
              <a:rPr lang="en-US" smtClean="0"/>
              <a:t>Needleman, Econ &amp; Bus Case for Nursing                42</a:t>
            </a:r>
            <a:endParaRPr lang="en-US"/>
          </a:p>
        </p:txBody>
      </p:sp>
      <p:sp>
        <p:nvSpPr>
          <p:cNvPr id="7175" name="Rectangle 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2A1900D-6B14-46F4-89B2-B3A175B3C918}" type="slidenum">
              <a:rPr lang="en-US" altLang="en-US"/>
              <a:pPr>
                <a:defRPr/>
              </a:pPr>
              <a:t>‹#›</a:t>
            </a:fld>
            <a:endParaRPr lang="en-US" altLang="en-US"/>
          </a:p>
        </p:txBody>
      </p:sp>
      <p:sp>
        <p:nvSpPr>
          <p:cNvPr id="2056" name="Line 8"/>
          <p:cNvSpPr>
            <a:spLocks noChangeShapeType="1"/>
          </p:cNvSpPr>
          <p:nvPr/>
        </p:nvSpPr>
        <p:spPr bwMode="auto">
          <a:xfrm>
            <a:off x="0" y="990600"/>
            <a:ext cx="9144000"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 name="Picture 2" descr="UCLA Fielding School of Public Health"/>
          <p:cNvPicPr>
            <a:picLocks noChangeAspect="1" noChangeArrowheads="1"/>
          </p:cNvPicPr>
          <p:nvPr userDrawn="1"/>
        </p:nvPicPr>
        <p:blipFill>
          <a:blip r:embed="rId14"/>
          <a:srcRect/>
          <a:stretch>
            <a:fillRect/>
          </a:stretch>
        </p:blipFill>
        <p:spPr bwMode="auto">
          <a:xfrm>
            <a:off x="152400" y="304800"/>
            <a:ext cx="693738" cy="381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42" r:id="rId12"/>
  </p:sldLayoutIdLst>
  <p:timing>
    <p:tnLst>
      <p:par>
        <p:cTn id="1" dur="indefinite" restart="never" nodeType="tmRoot"/>
      </p:par>
    </p:tnLst>
  </p:timing>
  <p:hf hdr="0" ftr="0"/>
  <p:txStyles>
    <p:titleStyle>
      <a:lvl1pPr algn="l" rtl="0" eaLnBrk="0" fontAlgn="base" hangingPunct="0">
        <a:spcBef>
          <a:spcPct val="0"/>
        </a:spcBef>
        <a:spcAft>
          <a:spcPct val="0"/>
        </a:spcAft>
        <a:defRPr sz="2400" b="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itchFamily="34" charset="0"/>
        </a:defRPr>
      </a:lvl2pPr>
      <a:lvl3pPr algn="l" rtl="0" eaLnBrk="0" fontAlgn="base" hangingPunct="0">
        <a:spcBef>
          <a:spcPct val="0"/>
        </a:spcBef>
        <a:spcAft>
          <a:spcPct val="0"/>
        </a:spcAft>
        <a:defRPr sz="2800" b="1">
          <a:solidFill>
            <a:schemeClr val="bg1"/>
          </a:solidFill>
          <a:latin typeface="Arial" pitchFamily="34" charset="0"/>
        </a:defRPr>
      </a:lvl3pPr>
      <a:lvl4pPr algn="l" rtl="0" eaLnBrk="0" fontAlgn="base" hangingPunct="0">
        <a:spcBef>
          <a:spcPct val="0"/>
        </a:spcBef>
        <a:spcAft>
          <a:spcPct val="0"/>
        </a:spcAft>
        <a:defRPr sz="2800" b="1">
          <a:solidFill>
            <a:schemeClr val="bg1"/>
          </a:solidFill>
          <a:latin typeface="Arial" pitchFamily="34" charset="0"/>
        </a:defRPr>
      </a:lvl4pPr>
      <a:lvl5pPr algn="l" rtl="0" eaLnBrk="0" fontAlgn="base" hangingPunct="0">
        <a:spcBef>
          <a:spcPct val="0"/>
        </a:spcBef>
        <a:spcAft>
          <a:spcPct val="0"/>
        </a:spcAft>
        <a:defRPr sz="2800" b="1">
          <a:solidFill>
            <a:schemeClr val="bg1"/>
          </a:solidFill>
          <a:latin typeface="Arial" pitchFamily="34" charset="0"/>
        </a:defRPr>
      </a:lvl5pPr>
      <a:lvl6pPr marL="457200" algn="l" rtl="0" fontAlgn="base">
        <a:spcBef>
          <a:spcPct val="0"/>
        </a:spcBef>
        <a:spcAft>
          <a:spcPct val="0"/>
        </a:spcAft>
        <a:defRPr sz="3200" b="1">
          <a:solidFill>
            <a:schemeClr val="bg1"/>
          </a:solidFill>
          <a:latin typeface="Arial" pitchFamily="34" charset="0"/>
        </a:defRPr>
      </a:lvl6pPr>
      <a:lvl7pPr marL="914400" algn="l" rtl="0" fontAlgn="base">
        <a:spcBef>
          <a:spcPct val="0"/>
        </a:spcBef>
        <a:spcAft>
          <a:spcPct val="0"/>
        </a:spcAft>
        <a:defRPr sz="3200" b="1">
          <a:solidFill>
            <a:schemeClr val="bg1"/>
          </a:solidFill>
          <a:latin typeface="Arial" pitchFamily="34" charset="0"/>
        </a:defRPr>
      </a:lvl7pPr>
      <a:lvl8pPr marL="1371600" algn="l" rtl="0" fontAlgn="base">
        <a:spcBef>
          <a:spcPct val="0"/>
        </a:spcBef>
        <a:spcAft>
          <a:spcPct val="0"/>
        </a:spcAft>
        <a:defRPr sz="3200" b="1">
          <a:solidFill>
            <a:schemeClr val="bg1"/>
          </a:solidFill>
          <a:latin typeface="Arial" pitchFamily="34" charset="0"/>
        </a:defRPr>
      </a:lvl8pPr>
      <a:lvl9pPr marL="1828800" algn="l" rtl="0" fontAlgn="base">
        <a:spcBef>
          <a:spcPct val="0"/>
        </a:spcBef>
        <a:spcAft>
          <a:spcPct val="0"/>
        </a:spcAft>
        <a:defRPr sz="32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mn-lt"/>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1295400"/>
            <a:ext cx="7772400" cy="1470025"/>
          </a:xfrm>
        </p:spPr>
        <p:txBody>
          <a:bodyPr/>
          <a:lstStyle/>
          <a:p>
            <a:pPr eaLnBrk="1" hangingPunct="1"/>
            <a:r>
              <a:rPr lang="en-US" altLang="en-US" sz="2800" dirty="0" smtClean="0"/>
              <a:t>Can We Afford the Fundamentals of Care?</a:t>
            </a:r>
          </a:p>
        </p:txBody>
      </p:sp>
      <p:sp>
        <p:nvSpPr>
          <p:cNvPr id="15363" name="Rectangle 3"/>
          <p:cNvSpPr>
            <a:spLocks noGrp="1" noChangeArrowheads="1"/>
          </p:cNvSpPr>
          <p:nvPr>
            <p:ph type="subTitle" idx="1"/>
          </p:nvPr>
        </p:nvSpPr>
        <p:spPr>
          <a:xfrm>
            <a:off x="685800" y="3276600"/>
            <a:ext cx="7772400" cy="2971800"/>
          </a:xfrm>
        </p:spPr>
        <p:txBody>
          <a:bodyPr/>
          <a:lstStyle/>
          <a:p>
            <a:pPr eaLnBrk="1" hangingPunct="1"/>
            <a:r>
              <a:rPr lang="en-US" altLang="en-US" dirty="0" smtClean="0"/>
              <a:t>Jack Needleman, PhD FAAN</a:t>
            </a:r>
          </a:p>
          <a:p>
            <a:pPr eaLnBrk="1" hangingPunct="1"/>
            <a:r>
              <a:rPr lang="en-US" altLang="en-US" sz="1800" b="0" dirty="0" smtClean="0"/>
              <a:t>Professor and Chair, Department of Health Policy &amp; Management</a:t>
            </a:r>
          </a:p>
          <a:p>
            <a:pPr eaLnBrk="1" hangingPunct="1"/>
            <a:r>
              <a:rPr lang="en-US" altLang="en-US" sz="1800" b="0" dirty="0" smtClean="0"/>
              <a:t>UCLA Fielding School of Public Health</a:t>
            </a:r>
          </a:p>
          <a:p>
            <a:pPr eaLnBrk="1" hangingPunct="1"/>
            <a:endParaRPr lang="en-US" altLang="en-US" sz="1800" b="0" dirty="0" smtClean="0"/>
          </a:p>
          <a:p>
            <a:pPr eaLnBrk="1" hangingPunct="1"/>
            <a:r>
              <a:rPr lang="en-US" altLang="en-US" sz="1800" b="0" dirty="0" smtClean="0"/>
              <a:t>Presented at</a:t>
            </a:r>
          </a:p>
          <a:p>
            <a:pPr eaLnBrk="1" hangingPunct="1"/>
            <a:r>
              <a:rPr lang="en-US" altLang="en-US" sz="1800" b="0" dirty="0" smtClean="0"/>
              <a:t>ILC Conference</a:t>
            </a:r>
          </a:p>
          <a:p>
            <a:pPr eaLnBrk="1" hangingPunct="1"/>
            <a:r>
              <a:rPr lang="en-US" altLang="en-US" sz="1800" b="0" dirty="0" smtClean="0"/>
              <a:t>University of Uppsala</a:t>
            </a:r>
          </a:p>
          <a:p>
            <a:pPr eaLnBrk="1" hangingPunct="1"/>
            <a:r>
              <a:rPr lang="en-US" altLang="en-US" sz="1800" b="0" dirty="0" smtClean="0"/>
              <a:t>June 12,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FontTx/>
              <a:buNone/>
            </a:pPr>
            <a:fld id="{7086F1F5-C40A-4370-A1E8-872DA8571400}" type="slidenum">
              <a:rPr lang="en-US" altLang="en-US" b="0">
                <a:latin typeface="Times New Roman" panose="02020603050405020304" pitchFamily="18" charset="0"/>
              </a:rPr>
              <a:pPr>
                <a:spcBef>
                  <a:spcPct val="0"/>
                </a:spcBef>
                <a:buClrTx/>
                <a:buFontTx/>
                <a:buNone/>
              </a:pPr>
              <a:t>10</a:t>
            </a:fld>
            <a:endParaRPr lang="en-US" altLang="en-US" b="0">
              <a:latin typeface="Times New Roman" panose="02020603050405020304" pitchFamily="18" charset="0"/>
            </a:endParaRPr>
          </a:p>
        </p:txBody>
      </p:sp>
      <p:sp>
        <p:nvSpPr>
          <p:cNvPr id="50179" name="Rectangle 2"/>
          <p:cNvSpPr>
            <a:spLocks noGrp="1" noChangeArrowheads="1"/>
          </p:cNvSpPr>
          <p:nvPr>
            <p:ph type="title"/>
          </p:nvPr>
        </p:nvSpPr>
        <p:spPr>
          <a:xfrm>
            <a:off x="914400" y="228600"/>
            <a:ext cx="7772400" cy="685800"/>
          </a:xfrm>
        </p:spPr>
        <p:txBody>
          <a:bodyPr/>
          <a:lstStyle/>
          <a:p>
            <a:r>
              <a:rPr lang="en-US" altLang="en-US" dirty="0" smtClean="0"/>
              <a:t>Economics of nursing: </a:t>
            </a:r>
            <a:br>
              <a:rPr lang="en-US" altLang="en-US" dirty="0" smtClean="0"/>
            </a:br>
            <a:r>
              <a:rPr lang="en-US" altLang="en-US" dirty="0" smtClean="0"/>
              <a:t>Social vs Business Case</a:t>
            </a:r>
          </a:p>
        </p:txBody>
      </p:sp>
      <p:sp>
        <p:nvSpPr>
          <p:cNvPr id="50180" name="Rectangle 3"/>
          <p:cNvSpPr>
            <a:spLocks noGrp="1" noChangeArrowheads="1"/>
          </p:cNvSpPr>
          <p:nvPr>
            <p:ph type="body" idx="1"/>
          </p:nvPr>
        </p:nvSpPr>
        <p:spPr>
          <a:xfrm>
            <a:off x="381000" y="1371600"/>
            <a:ext cx="8001000" cy="5029200"/>
          </a:xfrm>
        </p:spPr>
        <p:txBody>
          <a:bodyPr/>
          <a:lstStyle/>
          <a:p>
            <a:pPr>
              <a:lnSpc>
                <a:spcPct val="90000"/>
              </a:lnSpc>
            </a:pPr>
            <a:r>
              <a:rPr lang="en-US" altLang="en-US" dirty="0" smtClean="0"/>
              <a:t>Research shows having adequate nurse staffing can reduce lengths of stay, complications and </a:t>
            </a:r>
            <a:r>
              <a:rPr lang="en-US" altLang="en-US" dirty="0" smtClean="0"/>
              <a:t>mortality</a:t>
            </a:r>
            <a:endParaRPr lang="en-US" altLang="en-US" dirty="0" smtClean="0"/>
          </a:p>
          <a:p>
            <a:pPr lvl="1">
              <a:lnSpc>
                <a:spcPct val="90000"/>
              </a:lnSpc>
            </a:pPr>
            <a:r>
              <a:rPr lang="en-US" altLang="en-US" dirty="0" smtClean="0"/>
              <a:t>Social value of reduced deaths, adverse events, shorter stays exceed</a:t>
            </a:r>
            <a:r>
              <a:rPr lang="en-US" altLang="en-US" dirty="0"/>
              <a:t> </a:t>
            </a:r>
            <a:r>
              <a:rPr lang="en-US" altLang="en-US" dirty="0" smtClean="0"/>
              <a:t>costs of higher nursing hours and skill </a:t>
            </a:r>
            <a:r>
              <a:rPr lang="en-US" altLang="en-US" dirty="0" smtClean="0"/>
              <a:t>mix – social case is clear</a:t>
            </a:r>
            <a:endParaRPr lang="en-US" altLang="en-US" dirty="0" smtClean="0"/>
          </a:p>
          <a:p>
            <a:pPr lvl="1">
              <a:lnSpc>
                <a:spcPct val="90000"/>
              </a:lnSpc>
            </a:pPr>
            <a:r>
              <a:rPr lang="en-US" altLang="en-US" dirty="0" smtClean="0"/>
              <a:t>But value to hospital depends on whether savings accruing to it exceed its costs</a:t>
            </a:r>
          </a:p>
          <a:p>
            <a:pPr lvl="2">
              <a:lnSpc>
                <a:spcPct val="90000"/>
              </a:lnSpc>
            </a:pPr>
            <a:r>
              <a:rPr lang="en-US" altLang="en-US" dirty="0" smtClean="0"/>
              <a:t>Going to focus on business case issues in presentation</a:t>
            </a:r>
          </a:p>
        </p:txBody>
      </p:sp>
      <p:sp>
        <p:nvSpPr>
          <p:cNvPr id="2" name="Date Placeholder 1"/>
          <p:cNvSpPr>
            <a:spLocks noGrp="1"/>
          </p:cNvSpPr>
          <p:nvPr>
            <p:ph type="dt" sz="half" idx="10"/>
          </p:nvPr>
        </p:nvSpPr>
        <p:spPr/>
        <p:txBody>
          <a:bodyPr/>
          <a:lstStyle/>
          <a:p>
            <a:pPr>
              <a:defRPr/>
            </a:pPr>
            <a:r>
              <a:rPr lang="en-US" smtClean="0"/>
              <a:t> </a:t>
            </a:r>
            <a:endParaRPr lang="en-US"/>
          </a:p>
        </p:txBody>
      </p:sp>
    </p:spTree>
    <p:extLst>
      <p:ext uri="{BB962C8B-B14F-4D97-AF65-F5344CB8AC3E}">
        <p14:creationId xmlns:p14="http://schemas.microsoft.com/office/powerpoint/2010/main" val="3689493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66800" y="0"/>
            <a:ext cx="8229600" cy="914400"/>
          </a:xfrm>
        </p:spPr>
        <p:txBody>
          <a:bodyPr>
            <a:normAutofit/>
          </a:bodyPr>
          <a:lstStyle/>
          <a:p>
            <a:pPr eaLnBrk="1" hangingPunct="1">
              <a:defRPr/>
            </a:pPr>
            <a:r>
              <a:rPr lang="en-US" cap="small" dirty="0" smtClean="0">
                <a:latin typeface="+mn-lt"/>
              </a:rPr>
              <a:t>R</a:t>
            </a:r>
            <a:r>
              <a:rPr lang="en-US" dirty="0" smtClean="0">
                <a:latin typeface="+mn-lt"/>
              </a:rPr>
              <a:t>eview of research on staffing and quality</a:t>
            </a:r>
            <a:endParaRPr lang="en-US" cap="small" dirty="0" smtClean="0">
              <a:latin typeface="+mn-lt"/>
            </a:endParaRPr>
          </a:p>
        </p:txBody>
      </p:sp>
      <p:sp>
        <p:nvSpPr>
          <p:cNvPr id="27651" name="Content Placeholder 3"/>
          <p:cNvSpPr>
            <a:spLocks noGrp="1"/>
          </p:cNvSpPr>
          <p:nvPr>
            <p:ph idx="1"/>
          </p:nvPr>
        </p:nvSpPr>
        <p:spPr>
          <a:xfrm>
            <a:off x="457200" y="1143000"/>
            <a:ext cx="8229600" cy="4572000"/>
          </a:xfrm>
        </p:spPr>
        <p:txBody>
          <a:bodyPr/>
          <a:lstStyle/>
          <a:p>
            <a:pPr eaLnBrk="1" hangingPunct="1"/>
            <a:r>
              <a:rPr lang="en-US" altLang="en-US" dirty="0" smtClean="0"/>
              <a:t>1996 IOM report</a:t>
            </a:r>
          </a:p>
          <a:p>
            <a:pPr lvl="1"/>
            <a:r>
              <a:rPr lang="en-US" altLang="en-US" dirty="0" smtClean="0"/>
              <a:t>“Serious paucity of recent research” on nurse staffing and quality</a:t>
            </a:r>
          </a:p>
          <a:p>
            <a:pPr lvl="1"/>
            <a:r>
              <a:rPr lang="en-US" altLang="en-US" dirty="0" smtClean="0"/>
              <a:t>Call for rigorous research</a:t>
            </a:r>
          </a:p>
          <a:p>
            <a:r>
              <a:rPr lang="en-US" altLang="en-US" dirty="0" smtClean="0"/>
              <a:t>In decade following, substantial research</a:t>
            </a:r>
          </a:p>
          <a:p>
            <a:pPr lvl="1"/>
            <a:r>
              <a:rPr lang="en-US" altLang="en-US" dirty="0" smtClean="0"/>
              <a:t>US: Needleman, </a:t>
            </a:r>
            <a:r>
              <a:rPr lang="en-US" altLang="en-US" dirty="0" err="1" smtClean="0"/>
              <a:t>Buerhaus</a:t>
            </a:r>
            <a:r>
              <a:rPr lang="en-US" altLang="en-US" dirty="0" smtClean="0"/>
              <a:t>;  Aiken et al.; Mark et al; </a:t>
            </a:r>
            <a:r>
              <a:rPr lang="en-US" altLang="en-US" dirty="0" err="1" smtClean="0"/>
              <a:t>Kovner</a:t>
            </a:r>
            <a:r>
              <a:rPr lang="en-US" altLang="en-US" dirty="0" smtClean="0"/>
              <a:t>; </a:t>
            </a:r>
            <a:r>
              <a:rPr lang="en-US" altLang="en-US" dirty="0" err="1" smtClean="0"/>
              <a:t>Blegen</a:t>
            </a:r>
            <a:r>
              <a:rPr lang="en-US" altLang="en-US" dirty="0" smtClean="0"/>
              <a:t> and others</a:t>
            </a:r>
          </a:p>
          <a:p>
            <a:pPr lvl="1"/>
            <a:r>
              <a:rPr lang="en-US" altLang="en-US" dirty="0" smtClean="0"/>
              <a:t>Most research based on comparing high staffed to low staffed hospitals</a:t>
            </a:r>
          </a:p>
          <a:p>
            <a:pPr lvl="2"/>
            <a:r>
              <a:rPr lang="en-US" altLang="en-US" dirty="0" smtClean="0"/>
              <a:t>Variety of data sources for staffing</a:t>
            </a:r>
          </a:p>
          <a:p>
            <a:pPr lvl="3"/>
            <a:r>
              <a:rPr lang="en-US" altLang="en-US" dirty="0" smtClean="0"/>
              <a:t>Typically, single estimate for year or from single survey</a:t>
            </a:r>
          </a:p>
          <a:p>
            <a:pPr lvl="2"/>
            <a:r>
              <a:rPr lang="en-US" altLang="en-US" dirty="0" smtClean="0"/>
              <a:t>Variety of outcomes, with mortality and failure to rescue particularly compelling</a:t>
            </a:r>
          </a:p>
          <a:p>
            <a:pPr lvl="1"/>
            <a:r>
              <a:rPr lang="en-US" altLang="en-US" dirty="0" smtClean="0"/>
              <a:t>Research extended to Canada, Europe (RN4Cast), Australia, Asia with similar results</a:t>
            </a:r>
          </a:p>
          <a:p>
            <a:pPr lvl="1"/>
            <a:endParaRPr lang="en-US" altLang="en-US" dirty="0" smtClean="0"/>
          </a:p>
        </p:txBody>
      </p:sp>
      <p:sp>
        <p:nvSpPr>
          <p:cNvPr id="27652" name="Slide Number Placeholder 2"/>
          <p:cNvSpPr>
            <a:spLocks noGrp="1"/>
          </p:cNvSpPr>
          <p:nvPr>
            <p:ph type="sldNum" sz="quarter" idx="12"/>
          </p:nvPr>
        </p:nvSpPr>
        <p:spPr>
          <a:noFill/>
        </p:spPr>
        <p:txBody>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FontTx/>
              <a:buNone/>
            </a:pPr>
            <a:fld id="{ADBF5555-B65E-4A20-A24E-B01AD7702BCF}" type="slidenum">
              <a:rPr lang="en-US" altLang="en-US" b="0">
                <a:latin typeface="Times New Roman" panose="02020603050405020304" pitchFamily="18" charset="0"/>
              </a:rPr>
              <a:pPr>
                <a:spcBef>
                  <a:spcPct val="0"/>
                </a:spcBef>
                <a:buClrTx/>
                <a:buFontTx/>
                <a:buNone/>
              </a:pPr>
              <a:t>11</a:t>
            </a:fld>
            <a:endParaRPr lang="en-US" altLang="en-US" b="0">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smtClean="0"/>
              <a:t> </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2000" dirty="0" smtClean="0"/>
              <a:t>Meta-analysis of multiple studies</a:t>
            </a:r>
            <a:br>
              <a:rPr lang="en-US" altLang="en-US" sz="2000" dirty="0" smtClean="0"/>
            </a:br>
            <a:r>
              <a:rPr lang="en-US" altLang="en-US" sz="2000" dirty="0" smtClean="0"/>
              <a:t>Pooled Odds Ratios of Patient Outcomes Corresponding to an Increase of 1 Registered Nurse Full Time Equivalent per Patient Day</a:t>
            </a:r>
          </a:p>
        </p:txBody>
      </p:sp>
      <p:graphicFrame>
        <p:nvGraphicFramePr>
          <p:cNvPr id="5" name="Content Placeholder 4"/>
          <p:cNvGraphicFramePr>
            <a:graphicFrameLocks noGrp="1"/>
          </p:cNvGraphicFramePr>
          <p:nvPr>
            <p:ph idx="1"/>
            <p:extLst/>
          </p:nvPr>
        </p:nvGraphicFramePr>
        <p:xfrm>
          <a:off x="950259" y="1219200"/>
          <a:ext cx="7239000" cy="4486273"/>
        </p:xfrm>
        <a:graphic>
          <a:graphicData uri="http://schemas.openxmlformats.org/drawingml/2006/table">
            <a:tbl>
              <a:tblPr/>
              <a:tblGrid>
                <a:gridCol w="5514572"/>
                <a:gridCol w="862214"/>
                <a:gridCol w="862214"/>
              </a:tblGrid>
              <a:tr h="577203">
                <a:tc>
                  <a:txBody>
                    <a:bodyPr/>
                    <a:lstStyle/>
                    <a:p>
                      <a:pPr algn="l" fontAlgn="b"/>
                      <a:r>
                        <a:rPr lang="en-US" sz="1800" b="1" i="0" u="none" strike="noStrike" dirty="0">
                          <a:solidFill>
                            <a:srgbClr val="000000"/>
                          </a:solidFill>
                          <a:effectLst/>
                          <a:latin typeface="+mj-lt"/>
                        </a:rPr>
                        <a:t>Outcome</a:t>
                      </a:r>
                    </a:p>
                  </a:txBody>
                  <a:tcPr marL="7620" marR="7620" marT="76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mj-lt"/>
                        </a:rPr>
                        <a:t>Studies</a:t>
                      </a:r>
                    </a:p>
                  </a:txBody>
                  <a:tcPr marL="7620" marR="7620" marT="76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mj-lt"/>
                        </a:rPr>
                        <a:t>Odds Ratio</a:t>
                      </a:r>
                    </a:p>
                  </a:txBody>
                  <a:tcPr marL="7620" marR="7620" marT="7622" marB="0" anchor="b">
                    <a:lnL>
                      <a:noFill/>
                    </a:lnL>
                    <a:lnR>
                      <a:noFill/>
                    </a:lnR>
                    <a:lnT>
                      <a:noFill/>
                    </a:lnT>
                    <a:lnB w="6350" cap="flat" cmpd="sng" algn="ctr">
                      <a:solidFill>
                        <a:srgbClr val="000000"/>
                      </a:solidFill>
                      <a:prstDash val="solid"/>
                      <a:round/>
                      <a:headEnd type="none" w="med" len="med"/>
                      <a:tailEnd type="none" w="med" len="med"/>
                    </a:lnB>
                  </a:tcPr>
                </a:tc>
              </a:tr>
              <a:tr h="307841">
                <a:tc>
                  <a:txBody>
                    <a:bodyPr/>
                    <a:lstStyle/>
                    <a:p>
                      <a:pPr algn="l" fontAlgn="b"/>
                      <a:r>
                        <a:rPr lang="en-US" sz="1800" b="0" i="0" u="none" strike="noStrike">
                          <a:solidFill>
                            <a:srgbClr val="000000"/>
                          </a:solidFill>
                          <a:effectLst/>
                          <a:latin typeface="+mj-lt"/>
                        </a:rPr>
                        <a:t>Mortality, hospital, all patients</a:t>
                      </a:r>
                    </a:p>
                  </a:txBody>
                  <a:tcPr marL="7620" marR="7620" marT="76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mj-lt"/>
                        </a:rPr>
                        <a:t>5</a:t>
                      </a:r>
                    </a:p>
                  </a:txBody>
                  <a:tcPr marL="7620" marR="7620" marT="76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mj-lt"/>
                        </a:rPr>
                        <a:t>0.96</a:t>
                      </a:r>
                    </a:p>
                  </a:txBody>
                  <a:tcPr marL="7620" marR="7620" marT="7622" marB="0" anchor="b">
                    <a:lnL>
                      <a:noFill/>
                    </a:lnL>
                    <a:lnR>
                      <a:noFill/>
                    </a:lnR>
                    <a:lnT w="6350" cap="flat" cmpd="sng" algn="ctr">
                      <a:solidFill>
                        <a:srgbClr val="000000"/>
                      </a:solidFill>
                      <a:prstDash val="solid"/>
                      <a:round/>
                      <a:headEnd type="none" w="med" len="med"/>
                      <a:tailEnd type="none" w="med" len="med"/>
                    </a:lnT>
                    <a:lnB>
                      <a:noFill/>
                    </a:lnB>
                  </a:tcPr>
                </a:tc>
              </a:tr>
              <a:tr h="307841">
                <a:tc>
                  <a:txBody>
                    <a:bodyPr/>
                    <a:lstStyle/>
                    <a:p>
                      <a:pPr algn="l" fontAlgn="b"/>
                      <a:r>
                        <a:rPr lang="en-US" sz="1800" b="0" i="0" u="none" strike="noStrike">
                          <a:solidFill>
                            <a:srgbClr val="000000"/>
                          </a:solidFill>
                          <a:effectLst/>
                          <a:latin typeface="+mj-lt"/>
                        </a:rPr>
                        <a:t>Mortality, intensive care units</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5</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0.91</a:t>
                      </a:r>
                    </a:p>
                  </a:txBody>
                  <a:tcPr marL="7620" marR="7620" marT="7622" marB="0" anchor="b">
                    <a:lnL>
                      <a:noFill/>
                    </a:lnL>
                    <a:lnR>
                      <a:noFill/>
                    </a:lnR>
                    <a:lnT>
                      <a:noFill/>
                    </a:lnT>
                    <a:lnB>
                      <a:noFill/>
                    </a:lnB>
                  </a:tcPr>
                </a:tc>
              </a:tr>
              <a:tr h="307841">
                <a:tc>
                  <a:txBody>
                    <a:bodyPr/>
                    <a:lstStyle/>
                    <a:p>
                      <a:pPr algn="l" fontAlgn="b"/>
                      <a:r>
                        <a:rPr lang="en-US" sz="1800" b="0" i="0" u="none" strike="noStrike">
                          <a:solidFill>
                            <a:srgbClr val="000000"/>
                          </a:solidFill>
                          <a:effectLst/>
                          <a:latin typeface="+mj-lt"/>
                        </a:rPr>
                        <a:t>Mortality, surgical patients</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8</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0.84</a:t>
                      </a:r>
                    </a:p>
                  </a:txBody>
                  <a:tcPr marL="7620" marR="7620" marT="7622" marB="0" anchor="b">
                    <a:lnL>
                      <a:noFill/>
                    </a:lnL>
                    <a:lnR>
                      <a:noFill/>
                    </a:lnR>
                    <a:lnT>
                      <a:noFill/>
                    </a:lnT>
                    <a:lnB>
                      <a:noFill/>
                    </a:lnB>
                  </a:tcPr>
                </a:tc>
              </a:tr>
              <a:tr h="307841">
                <a:tc>
                  <a:txBody>
                    <a:bodyPr/>
                    <a:lstStyle/>
                    <a:p>
                      <a:pPr algn="l" fontAlgn="b"/>
                      <a:r>
                        <a:rPr lang="en-US" sz="1800" b="0" i="0" u="none" strike="noStrike">
                          <a:solidFill>
                            <a:srgbClr val="000000"/>
                          </a:solidFill>
                          <a:effectLst/>
                          <a:latin typeface="+mj-lt"/>
                        </a:rPr>
                        <a:t>Mortality, medical patients</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6</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0.94</a:t>
                      </a:r>
                    </a:p>
                  </a:txBody>
                  <a:tcPr marL="7620" marR="7620" marT="7622" marB="0" anchor="b">
                    <a:lnL>
                      <a:noFill/>
                    </a:lnL>
                    <a:lnR>
                      <a:noFill/>
                    </a:lnR>
                    <a:lnT>
                      <a:noFill/>
                    </a:lnT>
                    <a:lnB>
                      <a:noFill/>
                    </a:lnB>
                  </a:tcPr>
                </a:tc>
              </a:tr>
              <a:tr h="307841">
                <a:tc>
                  <a:txBody>
                    <a:bodyPr/>
                    <a:lstStyle/>
                    <a:p>
                      <a:pPr algn="l" fontAlgn="b"/>
                      <a:r>
                        <a:rPr lang="en-US" sz="1800" b="0" i="0" u="none" strike="noStrike">
                          <a:solidFill>
                            <a:srgbClr val="000000"/>
                          </a:solidFill>
                          <a:effectLst/>
                          <a:latin typeface="+mj-lt"/>
                        </a:rPr>
                        <a:t>Hospital-acquired pneumonia</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4</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0.81</a:t>
                      </a:r>
                    </a:p>
                  </a:txBody>
                  <a:tcPr marL="7620" marR="7620" marT="7622" marB="0" anchor="b">
                    <a:lnL>
                      <a:noFill/>
                    </a:lnL>
                    <a:lnR>
                      <a:noFill/>
                    </a:lnR>
                    <a:lnT>
                      <a:noFill/>
                    </a:lnT>
                    <a:lnB>
                      <a:noFill/>
                    </a:lnB>
                  </a:tcPr>
                </a:tc>
              </a:tr>
              <a:tr h="307841">
                <a:tc>
                  <a:txBody>
                    <a:bodyPr/>
                    <a:lstStyle/>
                    <a:p>
                      <a:pPr algn="l" fontAlgn="b"/>
                      <a:r>
                        <a:rPr lang="en-US" sz="1800" b="0" i="0" u="none" strike="noStrike">
                          <a:solidFill>
                            <a:srgbClr val="000000"/>
                          </a:solidFill>
                          <a:effectLst/>
                          <a:latin typeface="+mj-lt"/>
                        </a:rPr>
                        <a:t>Cardiopulmonary resuscitation</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5</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0.72</a:t>
                      </a:r>
                    </a:p>
                  </a:txBody>
                  <a:tcPr marL="7620" marR="7620" marT="7622" marB="0" anchor="b">
                    <a:lnL>
                      <a:noFill/>
                    </a:lnL>
                    <a:lnR>
                      <a:noFill/>
                    </a:lnR>
                    <a:lnT>
                      <a:noFill/>
                    </a:lnT>
                    <a:lnB>
                      <a:noFill/>
                    </a:lnB>
                  </a:tcPr>
                </a:tc>
              </a:tr>
              <a:tr h="307841">
                <a:tc>
                  <a:txBody>
                    <a:bodyPr/>
                    <a:lstStyle/>
                    <a:p>
                      <a:pPr algn="l" fontAlgn="b"/>
                      <a:r>
                        <a:rPr lang="en-US" sz="1800" b="0" i="0" u="none" strike="noStrike">
                          <a:solidFill>
                            <a:srgbClr val="000000"/>
                          </a:solidFill>
                          <a:effectLst/>
                          <a:latin typeface="+mj-lt"/>
                        </a:rPr>
                        <a:t>Surgical patients failure to rescue</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5</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0.84</a:t>
                      </a:r>
                    </a:p>
                  </a:txBody>
                  <a:tcPr marL="7620" marR="7620" marT="7622" marB="0" anchor="b">
                    <a:lnL>
                      <a:noFill/>
                    </a:lnL>
                    <a:lnR>
                      <a:noFill/>
                    </a:lnR>
                    <a:lnT>
                      <a:noFill/>
                    </a:lnT>
                    <a:lnB>
                      <a:noFill/>
                    </a:lnB>
                  </a:tcPr>
                </a:tc>
              </a:tr>
              <a:tr h="307841">
                <a:tc>
                  <a:txBody>
                    <a:bodyPr/>
                    <a:lstStyle/>
                    <a:p>
                      <a:pPr algn="l" fontAlgn="b"/>
                      <a:r>
                        <a:rPr lang="en-US" sz="1800" b="0" i="0" u="none" strike="noStrike">
                          <a:solidFill>
                            <a:srgbClr val="000000"/>
                          </a:solidFill>
                          <a:effectLst/>
                          <a:latin typeface="+mj-lt"/>
                        </a:rPr>
                        <a:t>Surgical wound infection</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1</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0.15</a:t>
                      </a:r>
                    </a:p>
                  </a:txBody>
                  <a:tcPr marL="7620" marR="7620" marT="7622" marB="0" anchor="b">
                    <a:lnL>
                      <a:noFill/>
                    </a:lnL>
                    <a:lnR>
                      <a:noFill/>
                    </a:lnR>
                    <a:lnT>
                      <a:noFill/>
                    </a:lnT>
                    <a:lnB>
                      <a:noFill/>
                    </a:lnB>
                  </a:tcPr>
                </a:tc>
              </a:tr>
              <a:tr h="307841">
                <a:tc>
                  <a:txBody>
                    <a:bodyPr/>
                    <a:lstStyle/>
                    <a:p>
                      <a:pPr algn="l" fontAlgn="b"/>
                      <a:r>
                        <a:rPr lang="en-US" sz="1800" b="0" i="0" u="none" strike="noStrike">
                          <a:solidFill>
                            <a:srgbClr val="000000"/>
                          </a:solidFill>
                          <a:effectLst/>
                          <a:latin typeface="+mj-lt"/>
                        </a:rPr>
                        <a:t>Nosocomial bloodstream infection (Surgical)</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5</a:t>
                      </a:r>
                    </a:p>
                  </a:txBody>
                  <a:tcPr marL="7620" marR="7620" marT="7622" marB="0" anchor="b">
                    <a:lnL>
                      <a:noFill/>
                    </a:lnL>
                    <a:lnR>
                      <a:noFill/>
                    </a:lnR>
                    <a:lnT>
                      <a:noFill/>
                    </a:lnT>
                    <a:lnB>
                      <a:noFill/>
                    </a:lnB>
                  </a:tcPr>
                </a:tc>
                <a:tc>
                  <a:txBody>
                    <a:bodyPr/>
                    <a:lstStyle/>
                    <a:p>
                      <a:pPr algn="ctr" fontAlgn="b"/>
                      <a:r>
                        <a:rPr lang="en-US" sz="1800" b="0" i="0" u="none" strike="noStrike" dirty="0">
                          <a:solidFill>
                            <a:srgbClr val="000000"/>
                          </a:solidFill>
                          <a:effectLst/>
                          <a:latin typeface="+mj-lt"/>
                        </a:rPr>
                        <a:t>0.64</a:t>
                      </a:r>
                    </a:p>
                  </a:txBody>
                  <a:tcPr marL="7620" marR="7620" marT="7622" marB="0" anchor="b">
                    <a:lnL>
                      <a:noFill/>
                    </a:lnL>
                    <a:lnR>
                      <a:noFill/>
                    </a:lnR>
                    <a:lnT>
                      <a:noFill/>
                    </a:lnT>
                    <a:lnB>
                      <a:noFill/>
                    </a:lnB>
                  </a:tcPr>
                </a:tc>
              </a:tr>
              <a:tr h="307841">
                <a:tc>
                  <a:txBody>
                    <a:bodyPr/>
                    <a:lstStyle/>
                    <a:p>
                      <a:pPr algn="l" fontAlgn="b"/>
                      <a:r>
                        <a:rPr lang="en-US" sz="1800" b="0" i="0" u="none" strike="noStrike">
                          <a:solidFill>
                            <a:srgbClr val="000000"/>
                          </a:solidFill>
                          <a:effectLst/>
                          <a:latin typeface="+mj-lt"/>
                        </a:rPr>
                        <a:t>Relative change in length of stay (Surgical)</a:t>
                      </a:r>
                    </a:p>
                  </a:txBody>
                  <a:tcPr marL="7620" marR="7620" marT="76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j-lt"/>
                        </a:rPr>
                        <a:t>3</a:t>
                      </a:r>
                    </a:p>
                  </a:txBody>
                  <a:tcPr marL="7620" marR="7620" marT="76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j-lt"/>
                        </a:rPr>
                        <a:t>0.69</a:t>
                      </a:r>
                    </a:p>
                  </a:txBody>
                  <a:tcPr marL="7620" marR="7620" marT="7622" marB="0" anchor="b">
                    <a:lnL>
                      <a:noFill/>
                    </a:lnL>
                    <a:lnR>
                      <a:noFill/>
                    </a:lnR>
                    <a:lnT>
                      <a:noFill/>
                    </a:lnT>
                    <a:lnB w="6350" cap="flat" cmpd="sng" algn="ctr">
                      <a:solidFill>
                        <a:srgbClr val="000000"/>
                      </a:solidFill>
                      <a:prstDash val="solid"/>
                      <a:round/>
                      <a:headEnd type="none" w="med" len="med"/>
                      <a:tailEnd type="none" w="med" len="med"/>
                    </a:lnB>
                  </a:tcPr>
                </a:tc>
              </a:tr>
              <a:tr h="830660">
                <a:tc gridSpan="3">
                  <a:txBody>
                    <a:bodyPr/>
                    <a:lstStyle/>
                    <a:p>
                      <a:pPr algn="l" fontAlgn="b"/>
                      <a:r>
                        <a:rPr lang="en-US" sz="1800" b="0" i="0" u="none" strike="noStrike" dirty="0">
                          <a:solidFill>
                            <a:srgbClr val="000000"/>
                          </a:solidFill>
                          <a:effectLst/>
                          <a:latin typeface="+mj-lt"/>
                        </a:rPr>
                        <a:t>All ORs significant at 0.05 </a:t>
                      </a:r>
                      <a:r>
                        <a:rPr lang="en-US" sz="1800" b="0" i="0" u="none" strike="noStrike" dirty="0" smtClean="0">
                          <a:solidFill>
                            <a:srgbClr val="000000"/>
                          </a:solidFill>
                          <a:effectLst/>
                          <a:latin typeface="+mj-lt"/>
                        </a:rPr>
                        <a:t>level</a:t>
                      </a:r>
                    </a:p>
                    <a:p>
                      <a:pPr algn="l" fontAlgn="b"/>
                      <a:r>
                        <a:rPr lang="en-US" sz="1800" b="1" i="0" u="none" strike="noStrike" dirty="0" smtClean="0">
                          <a:solidFill>
                            <a:srgbClr val="000000"/>
                          </a:solidFill>
                          <a:effectLst/>
                          <a:latin typeface="+mj-lt"/>
                        </a:rPr>
                        <a:t>OR</a:t>
                      </a:r>
                      <a:r>
                        <a:rPr lang="en-US" sz="1800" b="1" i="0" u="none" strike="noStrike" baseline="0" dirty="0" smtClean="0">
                          <a:solidFill>
                            <a:srgbClr val="000000"/>
                          </a:solidFill>
                          <a:effectLst/>
                          <a:latin typeface="+mj-lt"/>
                        </a:rPr>
                        <a:t> below 1.0 positive effect of nursing on outcome</a:t>
                      </a:r>
                    </a:p>
                    <a:p>
                      <a:pPr algn="l" fontAlgn="b"/>
                      <a:r>
                        <a:rPr lang="en-US" sz="1800" b="1" i="0" u="none" strike="noStrike" baseline="0" dirty="0" smtClean="0">
                          <a:solidFill>
                            <a:srgbClr val="000000"/>
                          </a:solidFill>
                          <a:effectLst/>
                          <a:latin typeface="+mj-lt"/>
                        </a:rPr>
                        <a:t>OR of 0.9 implies a reduction of risk of approximately 10%</a:t>
                      </a:r>
                      <a:endParaRPr lang="en-US" sz="1800" b="1" i="0" u="none" strike="noStrike" dirty="0">
                        <a:solidFill>
                          <a:srgbClr val="000000"/>
                        </a:solidFill>
                        <a:effectLst/>
                        <a:latin typeface="+mj-lt"/>
                      </a:endParaRPr>
                    </a:p>
                  </a:txBody>
                  <a:tcPr marL="7620" marR="7620" marT="7622"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800" b="0" i="0" u="none" strike="noStrike">
                        <a:solidFill>
                          <a:srgbClr val="000000"/>
                        </a:solidFill>
                        <a:effectLst/>
                        <a:latin typeface="+mj-lt"/>
                      </a:endParaRPr>
                    </a:p>
                  </a:txBody>
                  <a:tcPr marL="7620" marR="7620" marT="7621"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800" b="0" i="0" u="none" strike="noStrike" dirty="0">
                        <a:solidFill>
                          <a:srgbClr val="000000"/>
                        </a:solidFill>
                        <a:effectLst/>
                        <a:latin typeface="+mj-lt"/>
                      </a:endParaRPr>
                    </a:p>
                  </a:txBody>
                  <a:tcPr marL="7620" marR="7620" marT="7621"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29736" name="Slide Number Placeholder 3"/>
          <p:cNvSpPr>
            <a:spLocks noGrp="1"/>
          </p:cNvSpPr>
          <p:nvPr>
            <p:ph type="sldNum" sz="quarter" idx="12"/>
          </p:nvPr>
        </p:nvSpPr>
        <p:spPr>
          <a:noFill/>
        </p:spPr>
        <p:txBody>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FontTx/>
              <a:buNone/>
            </a:pPr>
            <a:fld id="{00890BD0-2815-4CC3-9447-2732A8C57677}" type="slidenum">
              <a:rPr lang="en-US" altLang="en-US" b="0">
                <a:latin typeface="Times New Roman" panose="02020603050405020304" pitchFamily="18" charset="0"/>
              </a:rPr>
              <a:pPr>
                <a:spcBef>
                  <a:spcPct val="0"/>
                </a:spcBef>
                <a:buClrTx/>
                <a:buFontTx/>
                <a:buNone/>
              </a:pPr>
              <a:t>12</a:t>
            </a:fld>
            <a:endParaRPr lang="en-US" altLang="en-US" b="0">
              <a:latin typeface="Times New Roman" panose="02020603050405020304" pitchFamily="18" charset="0"/>
            </a:endParaRPr>
          </a:p>
        </p:txBody>
      </p:sp>
      <p:sp>
        <p:nvSpPr>
          <p:cNvPr id="29737" name="TextBox 5"/>
          <p:cNvSpPr txBox="1">
            <a:spLocks noChangeArrowheads="1"/>
          </p:cNvSpPr>
          <p:nvPr/>
        </p:nvSpPr>
        <p:spPr bwMode="auto">
          <a:xfrm>
            <a:off x="914399" y="5695950"/>
            <a:ext cx="2214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2000" b="0" dirty="0">
                <a:latin typeface="Times New Roman" panose="02020603050405020304" pitchFamily="18" charset="0"/>
              </a:rPr>
              <a:t>Source: Kane, 2007</a:t>
            </a:r>
          </a:p>
        </p:txBody>
      </p:sp>
      <p:sp>
        <p:nvSpPr>
          <p:cNvPr id="2" name="Rectangle 1"/>
          <p:cNvSpPr/>
          <p:nvPr/>
        </p:nvSpPr>
        <p:spPr>
          <a:xfrm>
            <a:off x="914400" y="4572000"/>
            <a:ext cx="7239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r>
              <a:rPr lang="en-US" smtClean="0"/>
              <a:t> </a:t>
            </a:r>
            <a:endParaRPr lang="en-US"/>
          </a:p>
        </p:txBody>
      </p:sp>
    </p:spTree>
    <p:extLst>
      <p:ext uri="{BB962C8B-B14F-4D97-AF65-F5344CB8AC3E}">
        <p14:creationId xmlns:p14="http://schemas.microsoft.com/office/powerpoint/2010/main" val="1148044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2"/>
          </p:nvPr>
        </p:nvSpPr>
        <p:spPr>
          <a:noFill/>
        </p:spPr>
        <p:txBody>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FontTx/>
              <a:buNone/>
            </a:pPr>
            <a:fld id="{704AFDE9-EC93-4A46-9253-D96C9B0C5F0D}" type="slidenum">
              <a:rPr lang="en-US" altLang="en-US" b="0">
                <a:latin typeface="Times New Roman" panose="02020603050405020304" pitchFamily="18" charset="0"/>
              </a:rPr>
              <a:pPr>
                <a:spcBef>
                  <a:spcPct val="0"/>
                </a:spcBef>
                <a:buClrTx/>
                <a:buFontTx/>
                <a:buNone/>
              </a:pPr>
              <a:t>13</a:t>
            </a:fld>
            <a:endParaRPr lang="en-US" altLang="en-US" b="0">
              <a:latin typeface="Times New Roman" panose="02020603050405020304" pitchFamily="18" charset="0"/>
            </a:endParaRPr>
          </a:p>
        </p:txBody>
      </p:sp>
      <p:sp>
        <p:nvSpPr>
          <p:cNvPr id="54275" name="Rectangle 2"/>
          <p:cNvSpPr>
            <a:spLocks noGrp="1" noChangeArrowheads="1"/>
          </p:cNvSpPr>
          <p:nvPr>
            <p:ph type="title"/>
          </p:nvPr>
        </p:nvSpPr>
        <p:spPr/>
        <p:txBody>
          <a:bodyPr/>
          <a:lstStyle/>
          <a:p>
            <a:r>
              <a:rPr lang="en-US" altLang="en-US" sz="2400" dirty="0" smtClean="0"/>
              <a:t>Avoided Days and Adverse Outcomes Associated with Raising Nurse Staffing Levels and Mix to 75</a:t>
            </a:r>
            <a:r>
              <a:rPr lang="en-US" altLang="en-US" sz="2400" baseline="30000" dirty="0" smtClean="0"/>
              <a:t>th</a:t>
            </a:r>
            <a:r>
              <a:rPr lang="en-US" altLang="en-US" sz="2400" dirty="0" smtClean="0"/>
              <a:t> Percentile</a:t>
            </a:r>
            <a:br>
              <a:rPr lang="en-US" altLang="en-US" sz="2400" dirty="0" smtClean="0"/>
            </a:br>
            <a:r>
              <a:rPr lang="en-US" altLang="en-US" sz="1600" dirty="0" smtClean="0"/>
              <a:t>Estimates from Needleman/Buerhaus, Health Affairs, 2006</a:t>
            </a:r>
          </a:p>
        </p:txBody>
      </p:sp>
      <p:graphicFrame>
        <p:nvGraphicFramePr>
          <p:cNvPr id="38915" name="Group 3"/>
          <p:cNvGraphicFramePr>
            <a:graphicFrameLocks noGrp="1"/>
          </p:cNvGraphicFramePr>
          <p:nvPr>
            <p:ph idx="4294967295"/>
          </p:nvPr>
        </p:nvGraphicFramePr>
        <p:xfrm>
          <a:off x="762000" y="1524000"/>
          <a:ext cx="8001000" cy="3241676"/>
        </p:xfrm>
        <a:graphic>
          <a:graphicData uri="http://schemas.openxmlformats.org/drawingml/2006/table">
            <a:tbl>
              <a:tblPr/>
              <a:tblGrid>
                <a:gridCol w="3706813"/>
                <a:gridCol w="1347787"/>
                <a:gridCol w="1474788"/>
                <a:gridCol w="1471612"/>
              </a:tblGrid>
              <a:tr h="1143000">
                <a:tc>
                  <a:txBody>
                    <a:bodyPr/>
                    <a:lstStyle/>
                    <a:p>
                      <a:pPr marL="342900" marR="0" lvl="0" indent="-342900" algn="l"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Raise </a:t>
                      </a:r>
                    </a:p>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RN</a:t>
                      </a:r>
                    </a:p>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Proportion</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Raise</a:t>
                      </a:r>
                    </a:p>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Licensed</a:t>
                      </a:r>
                    </a:p>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Hours</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Do Both</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342900" marR="0" lvl="0" indent="-342900" algn="l" defTabSz="914400" rtl="0" eaLnBrk="1" fontAlgn="t"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Avoided Days</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1,507,493 </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2,598,339 </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4,106,315 </a:t>
                      </a: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9463">
                <a:tc>
                  <a:txBody>
                    <a:bodyPr/>
                    <a:lstStyle/>
                    <a:p>
                      <a:pPr marL="342900" marR="0" lvl="0" indent="-342900" algn="l"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Avoided Adverse Outcomes</a:t>
                      </a:r>
                    </a:p>
                    <a:p>
                      <a:pPr marL="342900" marR="0" lvl="0" indent="-342900" algn="l"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Cardiac arrest and shock, pneumonia, upper gastrointestinal bleeding, deep vein thrombosis, urinary tract infection</a:t>
                      </a: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59,938 </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10,813 </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70,416 </a:t>
                      </a: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2313">
                <a:tc>
                  <a:txBody>
                    <a:bodyPr/>
                    <a:lstStyle/>
                    <a:p>
                      <a:pPr marL="342900" marR="0" lvl="0" indent="-342900" algn="l"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Avoided Deaths</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4,997 </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1,801 </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 6,754 </a:t>
                      </a: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smtClean="0"/>
              <a:t> </a:t>
            </a:r>
            <a:endParaRPr lang="en-US"/>
          </a:p>
        </p:txBody>
      </p:sp>
    </p:spTree>
    <p:extLst>
      <p:ext uri="{BB962C8B-B14F-4D97-AF65-F5344CB8AC3E}">
        <p14:creationId xmlns:p14="http://schemas.microsoft.com/office/powerpoint/2010/main" val="585285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Since Kane, 2007</a:t>
            </a:r>
          </a:p>
        </p:txBody>
      </p:sp>
      <p:sp>
        <p:nvSpPr>
          <p:cNvPr id="32771" name="Content Placeholder 2"/>
          <p:cNvSpPr>
            <a:spLocks noGrp="1"/>
          </p:cNvSpPr>
          <p:nvPr>
            <p:ph idx="1"/>
          </p:nvPr>
        </p:nvSpPr>
        <p:spPr/>
        <p:txBody>
          <a:bodyPr/>
          <a:lstStyle/>
          <a:p>
            <a:r>
              <a:rPr lang="en-US" altLang="en-US" dirty="0" smtClean="0"/>
              <a:t>Replication of results for outcomes observed</a:t>
            </a:r>
          </a:p>
          <a:p>
            <a:r>
              <a:rPr lang="en-US" altLang="en-US" dirty="0" smtClean="0"/>
              <a:t>Addition of other outcomes, notably readmissions</a:t>
            </a:r>
          </a:p>
          <a:p>
            <a:r>
              <a:rPr lang="en-US" altLang="en-US" dirty="0" smtClean="0"/>
              <a:t>Additional international work finding association</a:t>
            </a:r>
          </a:p>
          <a:p>
            <a:pPr lvl="1"/>
            <a:r>
              <a:rPr lang="en-US" dirty="0"/>
              <a:t>Aiken, L. H., et al. "Nurse Staffing and Education and Hospital Mortality in Nine European Countries: A Retrospective Observational Study." </a:t>
            </a:r>
            <a:r>
              <a:rPr lang="en-US" i="1" dirty="0"/>
              <a:t>Lancet 383.9931 (2014): 1824-30. Print.</a:t>
            </a:r>
          </a:p>
          <a:p>
            <a:pPr lvl="1"/>
            <a:r>
              <a:rPr lang="en-US" dirty="0"/>
              <a:t>Griffiths, P. "Staffing Levels and Patient Outcomes." </a:t>
            </a:r>
            <a:r>
              <a:rPr lang="en-US" i="1" dirty="0" err="1"/>
              <a:t>Nurs</a:t>
            </a:r>
            <a:r>
              <a:rPr lang="en-US" i="1" dirty="0"/>
              <a:t> </a:t>
            </a:r>
            <a:r>
              <a:rPr lang="en-US" i="1" dirty="0" err="1"/>
              <a:t>Manag</a:t>
            </a:r>
            <a:r>
              <a:rPr lang="en-US" i="1" dirty="0"/>
              <a:t> (Harrow) 16.6 (2009): 22-3. Print.</a:t>
            </a:r>
          </a:p>
          <a:p>
            <a:pPr lvl="1"/>
            <a:r>
              <a:rPr lang="en-US" dirty="0" err="1"/>
              <a:t>Twigg</a:t>
            </a:r>
            <a:r>
              <a:rPr lang="en-US" dirty="0"/>
              <a:t>, D. E., et al. "Is There an Economic Case for Investing in Nursing Care--What Does the Literature Tell Us?" </a:t>
            </a:r>
            <a:r>
              <a:rPr lang="en-US" i="1" dirty="0"/>
              <a:t>J </a:t>
            </a:r>
            <a:r>
              <a:rPr lang="en-US" i="1" dirty="0" err="1"/>
              <a:t>Adv</a:t>
            </a:r>
            <a:r>
              <a:rPr lang="en-US" i="1" dirty="0"/>
              <a:t> </a:t>
            </a:r>
            <a:r>
              <a:rPr lang="en-US" i="1" dirty="0" err="1"/>
              <a:t>Nurs</a:t>
            </a:r>
            <a:r>
              <a:rPr lang="en-US" i="1" dirty="0"/>
              <a:t> 71.5 (2015): 975-90. Print</a:t>
            </a:r>
            <a:r>
              <a:rPr lang="en-US" i="1" dirty="0" smtClean="0"/>
              <a:t>.</a:t>
            </a:r>
          </a:p>
          <a:p>
            <a:pPr lvl="1"/>
            <a:r>
              <a:rPr lang="en-US" dirty="0" smtClean="0"/>
              <a:t>Many Canadian studies</a:t>
            </a:r>
            <a:endParaRPr lang="en-US" dirty="0"/>
          </a:p>
          <a:p>
            <a:r>
              <a:rPr lang="en-US" altLang="en-US" dirty="0"/>
              <a:t>Continued work demonstrating importance of skill mix as well as hours</a:t>
            </a:r>
          </a:p>
          <a:p>
            <a:pPr lvl="1"/>
            <a:r>
              <a:rPr lang="en-US" altLang="en-US" dirty="0" smtClean="0"/>
              <a:t>Needleman, et al., NEJM 2002</a:t>
            </a:r>
          </a:p>
          <a:p>
            <a:pPr lvl="1"/>
            <a:r>
              <a:rPr lang="en-US" altLang="en-US" dirty="0"/>
              <a:t>Aiken, </a:t>
            </a:r>
            <a:r>
              <a:rPr lang="en-US" altLang="en-US" dirty="0" smtClean="0"/>
              <a:t>“Nursing </a:t>
            </a:r>
            <a:r>
              <a:rPr lang="en-US" altLang="en-US" dirty="0"/>
              <a:t>skill mix in European hospitals: cross-sectional study of the association with mortality, patient ratings, and quality of </a:t>
            </a:r>
            <a:r>
              <a:rPr lang="en-US" altLang="en-US" dirty="0" smtClean="0"/>
              <a:t>care,” BMJQS, 2017</a:t>
            </a:r>
          </a:p>
          <a:p>
            <a:pPr lvl="1"/>
            <a:endParaRPr lang="en-US" altLang="en-US" dirty="0" smtClean="0"/>
          </a:p>
        </p:txBody>
      </p:sp>
      <p:sp>
        <p:nvSpPr>
          <p:cNvPr id="32772" name="Slide Number Placeholder 3"/>
          <p:cNvSpPr>
            <a:spLocks noGrp="1"/>
          </p:cNvSpPr>
          <p:nvPr>
            <p:ph type="sldNum" sz="quarter" idx="12"/>
          </p:nvPr>
        </p:nvSpPr>
        <p:spPr>
          <a:noFill/>
        </p:spPr>
        <p:txBody>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FontTx/>
              <a:buNone/>
            </a:pPr>
            <a:fld id="{1E250F96-5DE8-4558-A908-821AB8BF77EC}" type="slidenum">
              <a:rPr lang="en-US" altLang="en-US" b="0">
                <a:latin typeface="Times New Roman" panose="02020603050405020304" pitchFamily="18" charset="0"/>
              </a:rPr>
              <a:pPr>
                <a:spcBef>
                  <a:spcPct val="0"/>
                </a:spcBef>
                <a:buClrTx/>
                <a:buFontTx/>
                <a:buNone/>
              </a:pPr>
              <a:t>14</a:t>
            </a:fld>
            <a:endParaRPr lang="en-US" altLang="en-US" b="0">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smtClean="0"/>
              <a:t> </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association of staffing and outcomes: Is it causal?</a:t>
            </a:r>
            <a:endParaRPr lang="en-US" dirty="0"/>
          </a:p>
        </p:txBody>
      </p:sp>
      <p:sp>
        <p:nvSpPr>
          <p:cNvPr id="3" name="Content Placeholder 2"/>
          <p:cNvSpPr>
            <a:spLocks noGrp="1"/>
          </p:cNvSpPr>
          <p:nvPr>
            <p:ph idx="1"/>
          </p:nvPr>
        </p:nvSpPr>
        <p:spPr/>
        <p:txBody>
          <a:bodyPr/>
          <a:lstStyle/>
          <a:p>
            <a:r>
              <a:rPr lang="en-US" dirty="0" smtClean="0"/>
              <a:t>Because much research finding association of staffing and outcomes compares high staffed to low staffed hospitals, some skeptics raise question of whether it is staffing or something else about high staffed hospitals that causes these correlations</a:t>
            </a:r>
          </a:p>
          <a:p>
            <a:r>
              <a:rPr lang="en-US" dirty="0" smtClean="0"/>
              <a:t>However, three strands of evidence help demonstrate these associations are causal</a:t>
            </a:r>
          </a:p>
          <a:p>
            <a:pPr lvl="1"/>
            <a:r>
              <a:rPr lang="en-US" dirty="0" smtClean="0"/>
              <a:t>Extensive controls for technology, teaching, location, accreditation, ownership and patient status in the multiple studies of </a:t>
            </a:r>
            <a:r>
              <a:rPr lang="en-US" dirty="0" err="1" smtClean="0"/>
              <a:t>stafifng</a:t>
            </a:r>
            <a:r>
              <a:rPr lang="en-US" dirty="0" smtClean="0"/>
              <a:t> and outcomes</a:t>
            </a:r>
          </a:p>
          <a:p>
            <a:pPr lvl="2"/>
            <a:r>
              <a:rPr lang="en-US" dirty="0" smtClean="0"/>
              <a:t>The “something else’s” are controlled for</a:t>
            </a:r>
          </a:p>
          <a:p>
            <a:pPr lvl="1"/>
            <a:r>
              <a:rPr lang="en-US" dirty="0" smtClean="0"/>
              <a:t>Needleman 2006 NEJM study of shift-to-shift variations in staffing within a single high quality institution controls for other variables except nurse staffing</a:t>
            </a:r>
          </a:p>
          <a:p>
            <a:pPr lvl="2"/>
            <a:r>
              <a:rPr lang="en-US" dirty="0" smtClean="0"/>
              <a:t>Lower than target staffing associated with higher mortality</a:t>
            </a:r>
          </a:p>
          <a:p>
            <a:pPr lvl="1"/>
            <a:r>
              <a:rPr lang="en-US" dirty="0" smtClean="0"/>
              <a:t> Increased modeling of pathways by which staffing levels can influence adverse events</a:t>
            </a:r>
          </a:p>
          <a:p>
            <a:pPr lvl="2"/>
            <a:r>
              <a:rPr lang="en-US" dirty="0" smtClean="0"/>
              <a:t>Especially missed care</a:t>
            </a:r>
            <a:endParaRPr lang="en-US" dirty="0"/>
          </a:p>
        </p:txBody>
      </p:sp>
      <p:sp>
        <p:nvSpPr>
          <p:cNvPr id="4" name="Slide Number Placeholder 3"/>
          <p:cNvSpPr>
            <a:spLocks noGrp="1"/>
          </p:cNvSpPr>
          <p:nvPr>
            <p:ph type="sldNum" sz="quarter" idx="12"/>
          </p:nvPr>
        </p:nvSpPr>
        <p:spPr/>
        <p:txBody>
          <a:bodyPr/>
          <a:lstStyle/>
          <a:p>
            <a:pPr>
              <a:defRPr/>
            </a:pPr>
            <a:fld id="{9C32D7E2-5669-4A42-BE2B-8F1FF27084E0}" type="slidenum">
              <a:rPr lang="en-US" altLang="en-US" smtClean="0"/>
              <a:pPr>
                <a:defRPr/>
              </a:pPr>
              <a:t>15</a:t>
            </a:fld>
            <a:endParaRPr lang="en-US" altLang="en-US"/>
          </a:p>
        </p:txBody>
      </p:sp>
      <p:sp>
        <p:nvSpPr>
          <p:cNvPr id="5" name="Date Placeholder 4"/>
          <p:cNvSpPr>
            <a:spLocks noGrp="1"/>
          </p:cNvSpPr>
          <p:nvPr>
            <p:ph type="dt" sz="half" idx="10"/>
          </p:nvPr>
        </p:nvSpPr>
        <p:spPr/>
        <p:txBody>
          <a:bodyPr/>
          <a:lstStyle/>
          <a:p>
            <a:pPr>
              <a:defRPr/>
            </a:pPr>
            <a:r>
              <a:rPr lang="en-US" smtClean="0"/>
              <a:t> </a:t>
            </a:r>
            <a:endParaRPr lang="en-US"/>
          </a:p>
        </p:txBody>
      </p:sp>
    </p:spTree>
    <p:extLst>
      <p:ext uri="{BB962C8B-B14F-4D97-AF65-F5344CB8AC3E}">
        <p14:creationId xmlns:p14="http://schemas.microsoft.com/office/powerpoint/2010/main" val="933357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pathways of causality: How missed care “explains” the impact of staffing on outcomes</a:t>
            </a:r>
            <a:endParaRPr lang="en-US" dirty="0"/>
          </a:p>
        </p:txBody>
      </p:sp>
      <p:sp>
        <p:nvSpPr>
          <p:cNvPr id="4" name="Slide Number Placeholder 3"/>
          <p:cNvSpPr>
            <a:spLocks noGrp="1"/>
          </p:cNvSpPr>
          <p:nvPr>
            <p:ph type="sldNum" sz="quarter" idx="12"/>
          </p:nvPr>
        </p:nvSpPr>
        <p:spPr/>
        <p:txBody>
          <a:bodyPr/>
          <a:lstStyle/>
          <a:p>
            <a:pPr>
              <a:defRPr/>
            </a:pPr>
            <a:fld id="{9C32D7E2-5669-4A42-BE2B-8F1FF27084E0}" type="slidenum">
              <a:rPr lang="en-US" altLang="en-US" smtClean="0"/>
              <a:pPr>
                <a:defRPr/>
              </a:pPr>
              <a:t>16</a:t>
            </a:fld>
            <a:endParaRPr lang="en-US" alt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681216"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14400" y="5029200"/>
            <a:ext cx="7943265" cy="646331"/>
          </a:xfrm>
          <a:prstGeom prst="rect">
            <a:avLst/>
          </a:prstGeom>
          <a:noFill/>
          <a:ln>
            <a:solidFill>
              <a:srgbClr val="FF0000"/>
            </a:solidFill>
          </a:ln>
        </p:spPr>
        <p:txBody>
          <a:bodyPr wrap="none" rtlCol="0">
            <a:spAutoFit/>
          </a:bodyPr>
          <a:lstStyle/>
          <a:p>
            <a:r>
              <a:rPr lang="en-US" sz="1800" dirty="0" smtClean="0"/>
              <a:t>Of the proportion of falls explained by staffing hours per patient day, approximately</a:t>
            </a:r>
          </a:p>
          <a:p>
            <a:r>
              <a:rPr lang="en-US" sz="1800" dirty="0" smtClean="0"/>
              <a:t>one-third is associated with missed care</a:t>
            </a:r>
            <a:endParaRPr lang="en-US" sz="1800" dirty="0"/>
          </a:p>
        </p:txBody>
      </p:sp>
      <p:sp>
        <p:nvSpPr>
          <p:cNvPr id="3" name="Date Placeholder 2"/>
          <p:cNvSpPr>
            <a:spLocks noGrp="1"/>
          </p:cNvSpPr>
          <p:nvPr>
            <p:ph type="dt" sz="half" idx="10"/>
          </p:nvPr>
        </p:nvSpPr>
        <p:spPr/>
        <p:txBody>
          <a:bodyPr/>
          <a:lstStyle/>
          <a:p>
            <a:pPr>
              <a:defRPr/>
            </a:pPr>
            <a:r>
              <a:rPr lang="en-US" smtClean="0"/>
              <a:t> </a:t>
            </a:r>
            <a:endParaRPr lang="en-US"/>
          </a:p>
        </p:txBody>
      </p:sp>
    </p:spTree>
    <p:extLst>
      <p:ext uri="{BB962C8B-B14F-4D97-AF65-F5344CB8AC3E}">
        <p14:creationId xmlns:p14="http://schemas.microsoft.com/office/powerpoint/2010/main" val="4044986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studies showing relationship between staffing, missed care and outcomes include:</a:t>
            </a:r>
            <a:endParaRPr lang="en-US" dirty="0"/>
          </a:p>
        </p:txBody>
      </p:sp>
      <p:sp>
        <p:nvSpPr>
          <p:cNvPr id="3" name="Content Placeholder 2"/>
          <p:cNvSpPr>
            <a:spLocks noGrp="1"/>
          </p:cNvSpPr>
          <p:nvPr>
            <p:ph idx="1"/>
          </p:nvPr>
        </p:nvSpPr>
        <p:spPr/>
        <p:txBody>
          <a:bodyPr/>
          <a:lstStyle/>
          <a:p>
            <a:r>
              <a:rPr lang="en-US" sz="1400" dirty="0" smtClean="0"/>
              <a:t>Studies showing relationship between staffing and care</a:t>
            </a:r>
          </a:p>
          <a:p>
            <a:pPr lvl="1"/>
            <a:r>
              <a:rPr lang="en-US" sz="1400" dirty="0"/>
              <a:t>Dabney, B. W. and B. J. </a:t>
            </a:r>
            <a:r>
              <a:rPr lang="en-US" sz="1400" dirty="0" err="1"/>
              <a:t>Kalisch</a:t>
            </a:r>
            <a:r>
              <a:rPr lang="en-US" sz="1400" dirty="0"/>
              <a:t>. 2015. “Nurse Staffing Levels and Patient-Reported Missed Nursing Care.” </a:t>
            </a:r>
            <a:r>
              <a:rPr lang="en-US" sz="1400" i="1" dirty="0"/>
              <a:t>J </a:t>
            </a:r>
            <a:r>
              <a:rPr lang="en-US" sz="1400" i="1" dirty="0" err="1"/>
              <a:t>Nurs</a:t>
            </a:r>
            <a:r>
              <a:rPr lang="en-US" sz="1400" i="1" dirty="0"/>
              <a:t> Care Qual</a:t>
            </a:r>
            <a:r>
              <a:rPr lang="en-US" sz="1400" i="1" dirty="0" smtClean="0"/>
              <a:t>.</a:t>
            </a:r>
          </a:p>
          <a:p>
            <a:pPr lvl="1"/>
            <a:r>
              <a:rPr lang="en-US" sz="1400" dirty="0" err="1"/>
              <a:t>Jha</a:t>
            </a:r>
            <a:r>
              <a:rPr lang="en-US" sz="1400" dirty="0"/>
              <a:t>, A. K., E. J. </a:t>
            </a:r>
            <a:r>
              <a:rPr lang="en-US" sz="1400" dirty="0" err="1"/>
              <a:t>Orav</a:t>
            </a:r>
            <a:r>
              <a:rPr lang="en-US" sz="1400" dirty="0"/>
              <a:t>, J. Zheng, and A. M. Epstein. 2008. “Patients’ Perception of Hospital Care in the United States.” </a:t>
            </a:r>
            <a:r>
              <a:rPr lang="en-US" sz="1400" i="1" dirty="0"/>
              <a:t>New England Journal of Medicine 359: 1921-31</a:t>
            </a:r>
            <a:r>
              <a:rPr lang="en-US" sz="1400" i="1" dirty="0" smtClean="0"/>
              <a:t>.</a:t>
            </a:r>
            <a:endParaRPr lang="en-US" sz="1400" dirty="0"/>
          </a:p>
          <a:p>
            <a:r>
              <a:rPr lang="en-US" sz="1400" dirty="0" smtClean="0"/>
              <a:t>Studies showing relationship between care and outcomes</a:t>
            </a:r>
          </a:p>
          <a:p>
            <a:pPr lvl="1"/>
            <a:r>
              <a:rPr lang="en-US" sz="1400" dirty="0"/>
              <a:t>Schubert, M., S. P. Clarke, L. H. Aiken, and S. De </a:t>
            </a:r>
            <a:r>
              <a:rPr lang="en-US" sz="1400" dirty="0" err="1"/>
              <a:t>Geest</a:t>
            </a:r>
            <a:r>
              <a:rPr lang="en-US" sz="1400" dirty="0"/>
              <a:t>. 2012. “Associations between rationing of nursing care and inpatient mortality in Swiss hospitals.” </a:t>
            </a:r>
            <a:r>
              <a:rPr lang="en-US" sz="1400" i="1" dirty="0"/>
              <a:t>International Journal for Quality in Health Care 24(3): 220-38</a:t>
            </a:r>
            <a:r>
              <a:rPr lang="en-US" sz="1400" i="1" dirty="0" smtClean="0"/>
              <a:t>.</a:t>
            </a:r>
            <a:endParaRPr lang="en-US" sz="1400" dirty="0"/>
          </a:p>
          <a:p>
            <a:r>
              <a:rPr lang="en-US" sz="1400" dirty="0" smtClean="0"/>
              <a:t>Studies showing care and missed care mediates relationship between staffing and outcomes</a:t>
            </a:r>
          </a:p>
          <a:p>
            <a:pPr lvl="1"/>
            <a:r>
              <a:rPr lang="en-US" sz="1400" dirty="0"/>
              <a:t>Ball, J. E., T. Murrells, A. M. Rafferty, E. Morrow, and P. Griffiths. 2014. “'Care left undone' during nursing shifts: associations with workload and perceived quality of care.” </a:t>
            </a:r>
            <a:r>
              <a:rPr lang="en-US" sz="1400" i="1" dirty="0"/>
              <a:t>BMJ </a:t>
            </a:r>
            <a:r>
              <a:rPr lang="en-US" sz="1400" i="1" dirty="0" err="1"/>
              <a:t>Qual</a:t>
            </a:r>
            <a:r>
              <a:rPr lang="en-US" sz="1400" i="1" dirty="0"/>
              <a:t> </a:t>
            </a:r>
            <a:r>
              <a:rPr lang="en-US" sz="1400" i="1" dirty="0" err="1"/>
              <a:t>Saf</a:t>
            </a:r>
            <a:r>
              <a:rPr lang="en-US" sz="1400" i="1" dirty="0"/>
              <a:t> 23(2): 116-25</a:t>
            </a:r>
            <a:r>
              <a:rPr lang="en-US" sz="1400" i="1" dirty="0" smtClean="0"/>
              <a:t>.</a:t>
            </a:r>
          </a:p>
          <a:p>
            <a:pPr lvl="1"/>
            <a:r>
              <a:rPr lang="en-US" sz="1400" dirty="0" err="1"/>
              <a:t>Bruyneel</a:t>
            </a:r>
            <a:r>
              <a:rPr lang="en-US" sz="1400" dirty="0"/>
              <a:t>, L., B. Li, D. </a:t>
            </a:r>
            <a:r>
              <a:rPr lang="en-US" sz="1400" dirty="0" err="1"/>
              <a:t>Ausserhofer</a:t>
            </a:r>
            <a:r>
              <a:rPr lang="en-US" sz="1400" dirty="0"/>
              <a:t>, E. </a:t>
            </a:r>
            <a:r>
              <a:rPr lang="en-US" sz="1400" dirty="0" err="1"/>
              <a:t>Lesaffre</a:t>
            </a:r>
            <a:r>
              <a:rPr lang="en-US" sz="1400" dirty="0"/>
              <a:t>, I. </a:t>
            </a:r>
            <a:r>
              <a:rPr lang="en-US" sz="1400" dirty="0" err="1"/>
              <a:t>Dumitrescu</a:t>
            </a:r>
            <a:r>
              <a:rPr lang="en-US" sz="1400" dirty="0"/>
              <a:t>, H. L. Smith, D. M. Sloane, L. H. Aiken, and W. </a:t>
            </a:r>
            <a:r>
              <a:rPr lang="en-US" sz="1400" dirty="0" err="1"/>
              <a:t>Sermeus</a:t>
            </a:r>
            <a:r>
              <a:rPr lang="en-US" sz="1400" dirty="0"/>
              <a:t>. 2015. “Organization of Hospital Nursing, Provision of Nursing Care, and Patient Experiences With Care in Europe.” </a:t>
            </a:r>
            <a:r>
              <a:rPr lang="en-US" sz="1400" i="1" dirty="0"/>
              <a:t>Med Care Res Rev</a:t>
            </a:r>
            <a:r>
              <a:rPr lang="en-US" sz="1400" i="1" dirty="0" smtClean="0"/>
              <a:t>.</a:t>
            </a:r>
          </a:p>
          <a:p>
            <a:pPr lvl="1"/>
            <a:r>
              <a:rPr lang="en-US" sz="1400" dirty="0" err="1"/>
              <a:t>Kalisch</a:t>
            </a:r>
            <a:r>
              <a:rPr lang="en-US" sz="1400" dirty="0"/>
              <a:t>, B. J., B. </a:t>
            </a:r>
            <a:r>
              <a:rPr lang="en-US" sz="1400" dirty="0" err="1"/>
              <a:t>Xie</a:t>
            </a:r>
            <a:r>
              <a:rPr lang="en-US" sz="1400" dirty="0"/>
              <a:t>, and B. W. Dabney. 2014. “Patient-Reported Missed Nursing Care Correlated With Adverse Events.” </a:t>
            </a:r>
            <a:r>
              <a:rPr lang="en-US" sz="1400" i="1" dirty="0"/>
              <a:t>American Journal of Medical Quality 29(5): 415-22</a:t>
            </a:r>
            <a:r>
              <a:rPr lang="en-US" sz="1400" i="1" dirty="0" smtClean="0"/>
              <a:t>.</a:t>
            </a:r>
          </a:p>
          <a:p>
            <a:pPr lvl="1"/>
            <a:r>
              <a:rPr lang="en-US" sz="1400" dirty="0" err="1"/>
              <a:t>Kalisch</a:t>
            </a:r>
            <a:r>
              <a:rPr lang="en-US" sz="1400" dirty="0"/>
              <a:t>, B. J., D. </a:t>
            </a:r>
            <a:r>
              <a:rPr lang="en-US" sz="1400" dirty="0" err="1"/>
              <a:t>Tschannen</a:t>
            </a:r>
            <a:r>
              <a:rPr lang="en-US" sz="1400" dirty="0"/>
              <a:t>, and K. H. Lee. 2012. “Missed Nursing Care, Stafﬁng, and Patient Falls.” </a:t>
            </a:r>
            <a:r>
              <a:rPr lang="en-US" sz="1400" i="1" dirty="0"/>
              <a:t>Journal of Nursing Care Quality 27(1): 6-12</a:t>
            </a:r>
            <a:r>
              <a:rPr lang="en-US" sz="1400" i="1" dirty="0" smtClean="0"/>
              <a:t>.</a:t>
            </a:r>
            <a:endParaRPr lang="en-US" sz="1400" i="1" dirty="0"/>
          </a:p>
          <a:p>
            <a:pPr lvl="1"/>
            <a:endParaRPr lang="en-US" sz="1400" i="1" dirty="0"/>
          </a:p>
          <a:p>
            <a:endParaRPr lang="en-US" sz="1400" dirty="0"/>
          </a:p>
        </p:txBody>
      </p:sp>
      <p:sp>
        <p:nvSpPr>
          <p:cNvPr id="4" name="Slide Number Placeholder 3"/>
          <p:cNvSpPr>
            <a:spLocks noGrp="1"/>
          </p:cNvSpPr>
          <p:nvPr>
            <p:ph type="sldNum" sz="quarter" idx="12"/>
          </p:nvPr>
        </p:nvSpPr>
        <p:spPr/>
        <p:txBody>
          <a:bodyPr/>
          <a:lstStyle/>
          <a:p>
            <a:pPr>
              <a:defRPr/>
            </a:pPr>
            <a:fld id="{9C32D7E2-5669-4A42-BE2B-8F1FF27084E0}" type="slidenum">
              <a:rPr lang="en-US" altLang="en-US" smtClean="0"/>
              <a:pPr>
                <a:defRPr/>
              </a:pPr>
              <a:t>17</a:t>
            </a:fld>
            <a:endParaRPr lang="en-US" altLang="en-US"/>
          </a:p>
        </p:txBody>
      </p:sp>
      <p:sp>
        <p:nvSpPr>
          <p:cNvPr id="5" name="Date Placeholder 4"/>
          <p:cNvSpPr>
            <a:spLocks noGrp="1"/>
          </p:cNvSpPr>
          <p:nvPr>
            <p:ph type="dt" sz="half" idx="10"/>
          </p:nvPr>
        </p:nvSpPr>
        <p:spPr/>
        <p:txBody>
          <a:bodyPr/>
          <a:lstStyle/>
          <a:p>
            <a:pPr>
              <a:defRPr/>
            </a:pPr>
            <a:r>
              <a:rPr lang="en-US" smtClean="0"/>
              <a:t> </a:t>
            </a:r>
            <a:endParaRPr lang="en-US"/>
          </a:p>
        </p:txBody>
      </p:sp>
    </p:spTree>
    <p:extLst>
      <p:ext uri="{BB962C8B-B14F-4D97-AF65-F5344CB8AC3E}">
        <p14:creationId xmlns:p14="http://schemas.microsoft.com/office/powerpoint/2010/main" val="1977262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measure is often the failure to deliver the fundamentals of care</a:t>
            </a:r>
            <a:endParaRPr lang="en-US" dirty="0"/>
          </a:p>
        </p:txBody>
      </p:sp>
      <p:sp>
        <p:nvSpPr>
          <p:cNvPr id="3" name="Content Placeholder 2"/>
          <p:cNvSpPr>
            <a:spLocks noGrp="1"/>
          </p:cNvSpPr>
          <p:nvPr>
            <p:ph idx="1"/>
          </p:nvPr>
        </p:nvSpPr>
        <p:spPr/>
        <p:txBody>
          <a:bodyPr/>
          <a:lstStyle/>
          <a:p>
            <a:r>
              <a:rPr lang="en-US" dirty="0" smtClean="0"/>
              <a:t>4 instruments of note:</a:t>
            </a:r>
          </a:p>
          <a:p>
            <a:pPr lvl="1"/>
            <a:r>
              <a:rPr lang="en-US" dirty="0" smtClean="0">
                <a:solidFill>
                  <a:schemeClr val="bg1">
                    <a:lumMod val="50000"/>
                  </a:schemeClr>
                </a:solidFill>
              </a:rPr>
              <a:t>US Hospital Consumer Assessment of Healthcare Providers and Surveys</a:t>
            </a:r>
          </a:p>
          <a:p>
            <a:pPr lvl="2"/>
            <a:r>
              <a:rPr lang="en-US" dirty="0" smtClean="0">
                <a:solidFill>
                  <a:schemeClr val="bg1">
                    <a:lumMod val="50000"/>
                  </a:schemeClr>
                </a:solidFill>
              </a:rPr>
              <a:t>Post-hospitalization patient survey of experience of care</a:t>
            </a:r>
          </a:p>
          <a:p>
            <a:pPr lvl="1"/>
            <a:r>
              <a:rPr lang="en-US" dirty="0" err="1" smtClean="0">
                <a:solidFill>
                  <a:schemeClr val="bg1">
                    <a:lumMod val="50000"/>
                  </a:schemeClr>
                </a:solidFill>
              </a:rPr>
              <a:t>Kalisch</a:t>
            </a:r>
            <a:r>
              <a:rPr lang="en-US" dirty="0" smtClean="0">
                <a:solidFill>
                  <a:schemeClr val="bg1">
                    <a:lumMod val="50000"/>
                  </a:schemeClr>
                </a:solidFill>
              </a:rPr>
              <a:t> MISSCARE</a:t>
            </a:r>
          </a:p>
          <a:p>
            <a:pPr lvl="2"/>
            <a:r>
              <a:rPr lang="en-US" dirty="0" smtClean="0">
                <a:solidFill>
                  <a:schemeClr val="bg1">
                    <a:lumMod val="50000"/>
                  </a:schemeClr>
                </a:solidFill>
              </a:rPr>
              <a:t>Nurse report of how often elements of care missed on unit</a:t>
            </a:r>
          </a:p>
          <a:p>
            <a:pPr lvl="1"/>
            <a:r>
              <a:rPr lang="en-US" dirty="0" smtClean="0"/>
              <a:t>Basel Extent of Rationing of Nursing Care (BERNCA) survey</a:t>
            </a:r>
          </a:p>
          <a:p>
            <a:pPr lvl="2"/>
            <a:r>
              <a:rPr lang="en-US" dirty="0" smtClean="0"/>
              <a:t>Identification of care missed by surveyed nurse</a:t>
            </a:r>
          </a:p>
          <a:p>
            <a:pPr lvl="2"/>
            <a:r>
              <a:rPr lang="en-US" dirty="0" smtClean="0"/>
              <a:t>Modified version used in RN4CAST European </a:t>
            </a:r>
            <a:r>
              <a:rPr lang="en-US" dirty="0" err="1" smtClean="0"/>
              <a:t>multicountry</a:t>
            </a:r>
            <a:r>
              <a:rPr lang="en-US" dirty="0" smtClean="0"/>
              <a:t> assessment of nursing care</a:t>
            </a:r>
          </a:p>
          <a:p>
            <a:pPr lvl="1"/>
            <a:r>
              <a:rPr lang="en-US" dirty="0" err="1">
                <a:solidFill>
                  <a:schemeClr val="bg1">
                    <a:lumMod val="50000"/>
                  </a:schemeClr>
                </a:solidFill>
              </a:rPr>
              <a:t>Kalisch</a:t>
            </a:r>
            <a:r>
              <a:rPr lang="en-US" dirty="0">
                <a:solidFill>
                  <a:schemeClr val="bg1">
                    <a:lumMod val="50000"/>
                  </a:schemeClr>
                </a:solidFill>
              </a:rPr>
              <a:t> MISSCARE – Patient Survey</a:t>
            </a:r>
          </a:p>
          <a:p>
            <a:pPr lvl="2"/>
            <a:r>
              <a:rPr lang="en-US" dirty="0">
                <a:solidFill>
                  <a:schemeClr val="bg1">
                    <a:lumMod val="50000"/>
                  </a:schemeClr>
                </a:solidFill>
              </a:rPr>
              <a:t>Elements of care patients able to report </a:t>
            </a:r>
            <a:r>
              <a:rPr lang="en-US" dirty="0" smtClean="0">
                <a:solidFill>
                  <a:schemeClr val="bg1">
                    <a:lumMod val="50000"/>
                  </a:schemeClr>
                </a:solidFill>
              </a:rPr>
              <a:t>on</a:t>
            </a:r>
          </a:p>
          <a:p>
            <a:pPr lvl="2"/>
            <a:r>
              <a:rPr lang="en-US" dirty="0" smtClean="0">
                <a:solidFill>
                  <a:schemeClr val="bg1">
                    <a:lumMod val="50000"/>
                  </a:schemeClr>
                </a:solidFill>
              </a:rPr>
              <a:t>Patients do notice!!</a:t>
            </a:r>
            <a:endParaRPr lang="en-US" dirty="0">
              <a:solidFill>
                <a:schemeClr val="bg1">
                  <a:lumMod val="50000"/>
                </a:schemeClr>
              </a:solidFill>
            </a:endParaRPr>
          </a:p>
          <a:p>
            <a:pPr lvl="1"/>
            <a:endParaRPr lang="en-US" dirty="0"/>
          </a:p>
        </p:txBody>
      </p:sp>
      <p:sp>
        <p:nvSpPr>
          <p:cNvPr id="4" name="Slide Number Placeholder 3"/>
          <p:cNvSpPr>
            <a:spLocks noGrp="1"/>
          </p:cNvSpPr>
          <p:nvPr>
            <p:ph type="sldNum" sz="quarter" idx="12"/>
          </p:nvPr>
        </p:nvSpPr>
        <p:spPr/>
        <p:txBody>
          <a:bodyPr/>
          <a:lstStyle/>
          <a:p>
            <a:pPr>
              <a:defRPr/>
            </a:pPr>
            <a:fld id="{9C32D7E2-5669-4A42-BE2B-8F1FF27084E0}" type="slidenum">
              <a:rPr lang="en-US" altLang="en-US" smtClean="0"/>
              <a:pPr>
                <a:defRPr/>
              </a:pPr>
              <a:t>18</a:t>
            </a:fld>
            <a:endParaRPr lang="en-US" altLang="en-US"/>
          </a:p>
        </p:txBody>
      </p:sp>
      <p:sp>
        <p:nvSpPr>
          <p:cNvPr id="5" name="Date Placeholder 4"/>
          <p:cNvSpPr>
            <a:spLocks noGrp="1"/>
          </p:cNvSpPr>
          <p:nvPr>
            <p:ph type="dt" sz="half" idx="10"/>
          </p:nvPr>
        </p:nvSpPr>
        <p:spPr/>
        <p:txBody>
          <a:bodyPr/>
          <a:lstStyle/>
          <a:p>
            <a:pPr>
              <a:defRPr/>
            </a:pPr>
            <a:r>
              <a:rPr lang="en-US" smtClean="0"/>
              <a:t> </a:t>
            </a:r>
            <a:endParaRPr lang="en-US"/>
          </a:p>
        </p:txBody>
      </p:sp>
    </p:spTree>
    <p:extLst>
      <p:ext uri="{BB962C8B-B14F-4D97-AF65-F5344CB8AC3E}">
        <p14:creationId xmlns:p14="http://schemas.microsoft.com/office/powerpoint/2010/main" val="3361208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Nurses reporting “care left undone,” RN4Cast, Sweden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8421589"/>
              </p:ext>
            </p:extLst>
          </p:nvPr>
        </p:nvGraphicFramePr>
        <p:xfrm>
          <a:off x="1143000" y="1066801"/>
          <a:ext cx="6934200" cy="5711344"/>
        </p:xfrm>
        <a:graphic>
          <a:graphicData uri="http://schemas.openxmlformats.org/drawingml/2006/table">
            <a:tbl>
              <a:tblPr>
                <a:tableStyleId>{5C22544A-7EE6-4342-B048-85BDC9FD1C3A}</a:tableStyleId>
              </a:tblPr>
              <a:tblGrid>
                <a:gridCol w="4737652"/>
                <a:gridCol w="990600"/>
                <a:gridCol w="1205948"/>
              </a:tblGrid>
              <a:tr h="259984">
                <a:tc gridSpan="3">
                  <a:txBody>
                    <a:bodyPr/>
                    <a:lstStyle/>
                    <a:p>
                      <a:pPr algn="ctr" fontAlgn="t"/>
                      <a:endParaRPr lang="en-US" sz="1400" b="0" i="0" u="none" strike="noStrike" dirty="0">
                        <a:solidFill>
                          <a:srgbClr val="000000"/>
                        </a:solidFill>
                        <a:effectLst/>
                        <a:latin typeface="Calibri"/>
                      </a:endParaRPr>
                    </a:p>
                  </a:txBody>
                  <a:tcPr marL="4763" marR="4763" marT="4763" marB="0"/>
                </a:tc>
                <a:tc hMerge="1">
                  <a:txBody>
                    <a:bodyPr/>
                    <a:lstStyle/>
                    <a:p>
                      <a:endParaRPr lang="en-US"/>
                    </a:p>
                  </a:txBody>
                  <a:tcPr/>
                </a:tc>
                <a:tc hMerge="1">
                  <a:txBody>
                    <a:bodyPr/>
                    <a:lstStyle/>
                    <a:p>
                      <a:endParaRPr lang="en-US"/>
                    </a:p>
                  </a:txBody>
                  <a:tcPr/>
                </a:tc>
              </a:tr>
              <a:tr h="519968">
                <a:tc>
                  <a:txBody>
                    <a:bodyPr/>
                    <a:lstStyle/>
                    <a:p>
                      <a:pPr algn="l" fontAlgn="t"/>
                      <a:r>
                        <a:rPr lang="en-US" sz="1400" u="none" strike="noStrike">
                          <a:effectLst/>
                        </a:rPr>
                        <a:t> </a:t>
                      </a:r>
                      <a:endParaRPr lang="en-US" sz="1400" b="0" i="0" u="none" strike="noStrike">
                        <a:solidFill>
                          <a:srgbClr val="000000"/>
                        </a:solidFill>
                        <a:effectLst/>
                        <a:latin typeface="Calibri"/>
                      </a:endParaRPr>
                    </a:p>
                  </a:txBody>
                  <a:tcPr marL="4763" marR="4763" marT="4763" marB="0"/>
                </a:tc>
                <a:tc>
                  <a:txBody>
                    <a:bodyPr/>
                    <a:lstStyle/>
                    <a:p>
                      <a:pPr algn="ctr" fontAlgn="b"/>
                      <a:r>
                        <a:rPr lang="en-US" sz="1400" u="none" strike="noStrike" dirty="0">
                          <a:effectLst/>
                        </a:rPr>
                        <a:t>RN4Cast</a:t>
                      </a:r>
                      <a:br>
                        <a:rPr lang="en-US" sz="1400" u="none" strike="noStrike" dirty="0">
                          <a:effectLst/>
                        </a:rPr>
                      </a:br>
                      <a:r>
                        <a:rPr lang="en-US" sz="1400" u="none" strike="noStrike" dirty="0">
                          <a:effectLst/>
                        </a:rPr>
                        <a:t>%</a:t>
                      </a:r>
                      <a:endParaRPr lang="en-US" sz="1400" b="0" i="0" u="none" strike="noStrike" dirty="0">
                        <a:solidFill>
                          <a:srgbClr val="000000"/>
                        </a:solidFill>
                        <a:effectLst/>
                        <a:latin typeface="Calibri"/>
                      </a:endParaRPr>
                    </a:p>
                  </a:txBody>
                  <a:tcPr marL="4763" marR="4763" marT="4763" marB="0" anchor="b"/>
                </a:tc>
                <a:tc>
                  <a:txBody>
                    <a:bodyPr/>
                    <a:lstStyle/>
                    <a:p>
                      <a:pPr algn="ctr" fontAlgn="b"/>
                      <a:r>
                        <a:rPr lang="en-US" sz="1400" u="none" strike="noStrike" dirty="0">
                          <a:effectLst/>
                        </a:rPr>
                        <a:t>Sweden</a:t>
                      </a:r>
                      <a:br>
                        <a:rPr lang="en-US" sz="1400" u="none" strike="noStrike" dirty="0">
                          <a:effectLst/>
                        </a:rPr>
                      </a:br>
                      <a:r>
                        <a:rPr lang="en-US" sz="1400" u="none" strike="noStrike" dirty="0">
                          <a:effectLst/>
                        </a:rPr>
                        <a:t>%</a:t>
                      </a:r>
                      <a:endParaRPr lang="en-US" sz="1400" b="0" i="0" u="none" strike="noStrike" dirty="0">
                        <a:solidFill>
                          <a:srgbClr val="000000"/>
                        </a:solidFill>
                        <a:effectLst/>
                        <a:latin typeface="Calibri"/>
                      </a:endParaRPr>
                    </a:p>
                  </a:txBody>
                  <a:tcPr marL="4763" marR="4763" marT="4763" marB="0" anchor="b"/>
                </a:tc>
              </a:tr>
              <a:tr h="281649">
                <a:tc>
                  <a:txBody>
                    <a:bodyPr/>
                    <a:lstStyle/>
                    <a:p>
                      <a:pPr algn="l" fontAlgn="ctr"/>
                      <a:r>
                        <a:rPr lang="en-US" sz="1500" u="none" strike="noStrike">
                          <a:effectLst/>
                        </a:rPr>
                        <a:t>Any care missed</a:t>
                      </a:r>
                      <a:endParaRPr lang="en-US" sz="1500" b="0" i="0" u="none" strike="noStrike">
                        <a:solidFill>
                          <a:srgbClr val="000000"/>
                        </a:solidFill>
                        <a:effectLst/>
                        <a:latin typeface="Calibri"/>
                      </a:endParaRPr>
                    </a:p>
                  </a:txBody>
                  <a:tcPr marL="4763" marR="4763" marT="4763" marB="0" anchor="ctr"/>
                </a:tc>
                <a:tc>
                  <a:txBody>
                    <a:bodyPr/>
                    <a:lstStyle/>
                    <a:p>
                      <a:pPr algn="ctr" fontAlgn="ctr"/>
                      <a:r>
                        <a:rPr lang="en-US" sz="1500" u="none" strike="noStrike">
                          <a:effectLst/>
                        </a:rPr>
                        <a:t>87</a:t>
                      </a:r>
                      <a:endParaRPr lang="en-US" sz="1500" b="0" i="0" u="none" strike="noStrike">
                        <a:solidFill>
                          <a:srgbClr val="000000"/>
                        </a:solidFill>
                        <a:effectLst/>
                        <a:latin typeface="Calibri"/>
                      </a:endParaRPr>
                    </a:p>
                  </a:txBody>
                  <a:tcPr marL="4763" marR="4763" marT="4763" marB="0" anchor="ctr"/>
                </a:tc>
                <a:tc>
                  <a:txBody>
                    <a:bodyPr/>
                    <a:lstStyle/>
                    <a:p>
                      <a:pPr algn="ctr" fontAlgn="ctr"/>
                      <a:r>
                        <a:rPr lang="en-US" sz="1500" u="none" strike="noStrike">
                          <a:effectLst/>
                        </a:rPr>
                        <a:t>75</a:t>
                      </a:r>
                      <a:endParaRPr lang="en-US" sz="1500" b="0" i="0" u="none" strike="noStrike">
                        <a:solidFill>
                          <a:srgbClr val="000000"/>
                        </a:solidFill>
                        <a:effectLst/>
                        <a:latin typeface="Calibri"/>
                      </a:endParaRPr>
                    </a:p>
                  </a:txBody>
                  <a:tcPr marL="4763" marR="4763" marT="4763" marB="0" anchor="ctr"/>
                </a:tc>
              </a:tr>
              <a:tr h="259984">
                <a:tc>
                  <a:txBody>
                    <a:bodyPr/>
                    <a:lstStyle/>
                    <a:p>
                      <a:pPr algn="l" fontAlgn="ctr"/>
                      <a:r>
                        <a:rPr lang="en-US" sz="1400" u="none" strike="noStrike">
                          <a:effectLst/>
                        </a:rPr>
                        <a:t>Comfort/talk with patients</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66</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46</a:t>
                      </a:r>
                      <a:endParaRPr lang="en-US" sz="1400" b="0" i="0" u="none" strike="noStrike">
                        <a:solidFill>
                          <a:srgbClr val="000000"/>
                        </a:solidFill>
                        <a:effectLst/>
                        <a:latin typeface="Calibri"/>
                      </a:endParaRPr>
                    </a:p>
                  </a:txBody>
                  <a:tcPr marL="4763" marR="4763" marT="4763" marB="0" anchor="ctr"/>
                </a:tc>
              </a:tr>
              <a:tr h="259984">
                <a:tc>
                  <a:txBody>
                    <a:bodyPr/>
                    <a:lstStyle/>
                    <a:p>
                      <a:pPr algn="l" fontAlgn="ctr"/>
                      <a:r>
                        <a:rPr lang="en-US" sz="1400" u="none" strike="noStrike">
                          <a:effectLst/>
                        </a:rPr>
                        <a:t>Educating patients and family</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52</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26</a:t>
                      </a:r>
                      <a:endParaRPr lang="en-US" sz="1400" b="0" i="0" u="none" strike="noStrike">
                        <a:solidFill>
                          <a:srgbClr val="000000"/>
                        </a:solidFill>
                        <a:effectLst/>
                        <a:latin typeface="Calibri"/>
                      </a:endParaRPr>
                    </a:p>
                  </a:txBody>
                  <a:tcPr marL="4763" marR="4763" marT="4763" marB="0" anchor="ctr"/>
                </a:tc>
              </a:tr>
              <a:tr h="259984">
                <a:tc>
                  <a:txBody>
                    <a:bodyPr/>
                    <a:lstStyle/>
                    <a:p>
                      <a:pPr algn="l" fontAlgn="ctr"/>
                      <a:r>
                        <a:rPr lang="en-US" sz="1400" u="none" strike="noStrike">
                          <a:effectLst/>
                        </a:rPr>
                        <a:t>Develop/update nursing care plans/care pathways</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47</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34</a:t>
                      </a:r>
                      <a:endParaRPr lang="en-US" sz="1400" b="0" i="0" u="none" strike="noStrike">
                        <a:solidFill>
                          <a:srgbClr val="000000"/>
                        </a:solidFill>
                        <a:effectLst/>
                        <a:latin typeface="Calibri"/>
                      </a:endParaRPr>
                    </a:p>
                  </a:txBody>
                  <a:tcPr marL="4763" marR="4763" marT="4763" marB="0" anchor="ctr"/>
                </a:tc>
              </a:tr>
              <a:tr h="259984">
                <a:tc>
                  <a:txBody>
                    <a:bodyPr/>
                    <a:lstStyle/>
                    <a:p>
                      <a:pPr algn="l" fontAlgn="ctr"/>
                      <a:r>
                        <a:rPr lang="en-US" sz="1400" u="none" strike="noStrike">
                          <a:effectLst/>
                        </a:rPr>
                        <a:t>Adequate patient surveillance</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35</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20</a:t>
                      </a:r>
                      <a:endParaRPr lang="en-US" sz="1400" b="0" i="0" u="none" strike="noStrike">
                        <a:solidFill>
                          <a:srgbClr val="000000"/>
                        </a:solidFill>
                        <a:effectLst/>
                        <a:latin typeface="Calibri"/>
                      </a:endParaRPr>
                    </a:p>
                  </a:txBody>
                  <a:tcPr marL="4763" marR="4763" marT="4763" marB="0" anchor="ctr"/>
                </a:tc>
              </a:tr>
              <a:tr h="259984">
                <a:tc>
                  <a:txBody>
                    <a:bodyPr/>
                    <a:lstStyle/>
                    <a:p>
                      <a:pPr algn="l" fontAlgn="ctr"/>
                      <a:r>
                        <a:rPr lang="en-US" sz="1400" u="none" strike="noStrike">
                          <a:effectLst/>
                        </a:rPr>
                        <a:t>Adequately document nursing care</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33</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25</a:t>
                      </a:r>
                      <a:endParaRPr lang="en-US" sz="1400" b="0" i="0" u="none" strike="noStrike">
                        <a:solidFill>
                          <a:srgbClr val="000000"/>
                        </a:solidFill>
                        <a:effectLst/>
                        <a:latin typeface="Calibri"/>
                      </a:endParaRPr>
                    </a:p>
                  </a:txBody>
                  <a:tcPr marL="4763" marR="4763" marT="4763" marB="0" anchor="ctr"/>
                </a:tc>
              </a:tr>
              <a:tr h="259984">
                <a:tc>
                  <a:txBody>
                    <a:bodyPr/>
                    <a:lstStyle/>
                    <a:p>
                      <a:pPr algn="l" fontAlgn="ctr"/>
                      <a:r>
                        <a:rPr lang="en-US" sz="1400" u="none" strike="noStrike">
                          <a:effectLst/>
                        </a:rPr>
                        <a:t>Oral hygiene</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29</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31</a:t>
                      </a:r>
                      <a:endParaRPr lang="en-US" sz="1400" b="0" i="0" u="none" strike="noStrike">
                        <a:solidFill>
                          <a:srgbClr val="000000"/>
                        </a:solidFill>
                        <a:effectLst/>
                        <a:latin typeface="Calibri"/>
                      </a:endParaRPr>
                    </a:p>
                  </a:txBody>
                  <a:tcPr marL="4763" marR="4763" marT="4763" marB="0" anchor="ctr"/>
                </a:tc>
              </a:tr>
              <a:tr h="259984">
                <a:tc>
                  <a:txBody>
                    <a:bodyPr/>
                    <a:lstStyle/>
                    <a:p>
                      <a:pPr algn="l" fontAlgn="ctr"/>
                      <a:r>
                        <a:rPr lang="en-US" sz="1400" u="none" strike="noStrike">
                          <a:effectLst/>
                        </a:rPr>
                        <a:t>Frequent changing of patient position</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28</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20</a:t>
                      </a:r>
                      <a:endParaRPr lang="en-US" sz="1400" b="0" i="0" u="none" strike="noStrike">
                        <a:solidFill>
                          <a:srgbClr val="000000"/>
                        </a:solidFill>
                        <a:effectLst/>
                        <a:latin typeface="Calibri"/>
                      </a:endParaRPr>
                    </a:p>
                  </a:txBody>
                  <a:tcPr marL="4763" marR="4763" marT="4763" marB="0" anchor="ctr"/>
                </a:tc>
              </a:tr>
              <a:tr h="259984">
                <a:tc>
                  <a:txBody>
                    <a:bodyPr/>
                    <a:lstStyle/>
                    <a:p>
                      <a:pPr algn="l" fontAlgn="ctr"/>
                      <a:r>
                        <a:rPr lang="en-US" sz="1400" u="none" strike="noStrike">
                          <a:effectLst/>
                        </a:rPr>
                        <a:t>Planning care</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28</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11</a:t>
                      </a:r>
                      <a:endParaRPr lang="en-US" sz="1400" b="0" i="0" u="none" strike="noStrike">
                        <a:solidFill>
                          <a:srgbClr val="000000"/>
                        </a:solidFill>
                        <a:effectLst/>
                        <a:latin typeface="Calibri"/>
                      </a:endParaRPr>
                    </a:p>
                  </a:txBody>
                  <a:tcPr marL="4763" marR="4763" marT="4763" marB="0" anchor="ctr"/>
                </a:tc>
              </a:tr>
              <a:tr h="259984">
                <a:tc>
                  <a:txBody>
                    <a:bodyPr/>
                    <a:lstStyle/>
                    <a:p>
                      <a:pPr algn="l" fontAlgn="ctr"/>
                      <a:r>
                        <a:rPr lang="en-US" sz="1400" u="none" strike="noStrike">
                          <a:effectLst/>
                        </a:rPr>
                        <a:t>Administer medications on time</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23</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25</a:t>
                      </a:r>
                      <a:endParaRPr lang="en-US" sz="1400" b="0" i="0" u="none" strike="noStrike">
                        <a:solidFill>
                          <a:srgbClr val="000000"/>
                        </a:solidFill>
                        <a:effectLst/>
                        <a:latin typeface="Calibri"/>
                      </a:endParaRPr>
                    </a:p>
                  </a:txBody>
                  <a:tcPr marL="4763" marR="4763" marT="4763" marB="0" anchor="ctr"/>
                </a:tc>
              </a:tr>
              <a:tr h="259984">
                <a:tc>
                  <a:txBody>
                    <a:bodyPr/>
                    <a:lstStyle/>
                    <a:p>
                      <a:pPr algn="l" fontAlgn="ctr"/>
                      <a:r>
                        <a:rPr lang="en-US" sz="1400" u="none" strike="noStrike">
                          <a:effectLst/>
                        </a:rPr>
                        <a:t>Skin care</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21</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25</a:t>
                      </a:r>
                      <a:endParaRPr lang="en-US" sz="1400" b="0" i="0" u="none" strike="noStrike">
                        <a:solidFill>
                          <a:srgbClr val="000000"/>
                        </a:solidFill>
                        <a:effectLst/>
                        <a:latin typeface="Calibri"/>
                      </a:endParaRPr>
                    </a:p>
                  </a:txBody>
                  <a:tcPr marL="4763" marR="4763" marT="4763" marB="0" anchor="ctr"/>
                </a:tc>
              </a:tr>
              <a:tr h="259984">
                <a:tc>
                  <a:txBody>
                    <a:bodyPr/>
                    <a:lstStyle/>
                    <a:p>
                      <a:pPr algn="l" fontAlgn="ctr"/>
                      <a:r>
                        <a:rPr lang="en-US" sz="1400" u="none" strike="noStrike">
                          <a:effectLst/>
                        </a:rPr>
                        <a:t>Prepare patient and families for discharge</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20</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16</a:t>
                      </a:r>
                      <a:endParaRPr lang="en-US" sz="1400" b="0" i="0" u="none" strike="noStrike">
                        <a:solidFill>
                          <a:srgbClr val="000000"/>
                        </a:solidFill>
                        <a:effectLst/>
                        <a:latin typeface="Calibri"/>
                      </a:endParaRPr>
                    </a:p>
                  </a:txBody>
                  <a:tcPr marL="4763" marR="4763" marT="4763" marB="0" anchor="ctr"/>
                </a:tc>
              </a:tr>
              <a:tr h="259984">
                <a:tc>
                  <a:txBody>
                    <a:bodyPr/>
                    <a:lstStyle/>
                    <a:p>
                      <a:pPr algn="l" fontAlgn="ctr"/>
                      <a:r>
                        <a:rPr lang="en-US" sz="1400" u="none" strike="noStrike">
                          <a:effectLst/>
                        </a:rPr>
                        <a:t>Treatments and procedures</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11</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6</a:t>
                      </a:r>
                      <a:endParaRPr lang="en-US" sz="1400" b="0" i="0" u="none" strike="noStrike">
                        <a:solidFill>
                          <a:srgbClr val="000000"/>
                        </a:solidFill>
                        <a:effectLst/>
                        <a:latin typeface="Calibri"/>
                      </a:endParaRPr>
                    </a:p>
                  </a:txBody>
                  <a:tcPr marL="4763" marR="4763" marT="4763" marB="0" anchor="ctr"/>
                </a:tc>
              </a:tr>
              <a:tr h="259984">
                <a:tc>
                  <a:txBody>
                    <a:bodyPr/>
                    <a:lstStyle/>
                    <a:p>
                      <a:pPr algn="l" fontAlgn="ctr"/>
                      <a:r>
                        <a:rPr lang="en-US" sz="1400" u="none" strike="noStrike">
                          <a:effectLst/>
                        </a:rPr>
                        <a:t>Pain management</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7</a:t>
                      </a:r>
                      <a:endParaRPr lang="en-US" sz="1400" b="0" i="0" u="none" strike="noStrike">
                        <a:solidFill>
                          <a:srgbClr val="000000"/>
                        </a:solidFill>
                        <a:effectLst/>
                        <a:latin typeface="Calibri"/>
                      </a:endParaRPr>
                    </a:p>
                  </a:txBody>
                  <a:tcPr marL="4763" marR="4763" marT="4763" marB="0" anchor="ctr"/>
                </a:tc>
                <a:tc>
                  <a:txBody>
                    <a:bodyPr/>
                    <a:lstStyle/>
                    <a:p>
                      <a:pPr algn="ctr" fontAlgn="ctr"/>
                      <a:r>
                        <a:rPr lang="en-US" sz="1400" u="none" strike="noStrike">
                          <a:effectLst/>
                        </a:rPr>
                        <a:t>6</a:t>
                      </a:r>
                      <a:endParaRPr lang="en-US" sz="1400" b="0" i="0" u="none" strike="noStrike">
                        <a:solidFill>
                          <a:srgbClr val="000000"/>
                        </a:solidFill>
                        <a:effectLst/>
                        <a:latin typeface="Calibri"/>
                      </a:endParaRPr>
                    </a:p>
                  </a:txBody>
                  <a:tcPr marL="4763" marR="4763" marT="4763" marB="0" anchor="ctr"/>
                </a:tc>
              </a:tr>
              <a:tr h="259984">
                <a:tc>
                  <a:txBody>
                    <a:bodyPr/>
                    <a:lstStyle/>
                    <a:p>
                      <a:pPr algn="l" fontAlgn="b"/>
                      <a:endParaRPr lang="en-US" sz="1400" b="0" i="0" u="none" strike="noStrike">
                        <a:solidFill>
                          <a:srgbClr val="000000"/>
                        </a:solidFill>
                        <a:effectLst/>
                        <a:latin typeface="Calibri"/>
                      </a:endParaRPr>
                    </a:p>
                  </a:txBody>
                  <a:tcPr marL="4763" marR="4763" marT="4763" marB="0" anchor="b"/>
                </a:tc>
                <a:tc>
                  <a:txBody>
                    <a:bodyPr/>
                    <a:lstStyle/>
                    <a:p>
                      <a:pPr algn="l" fontAlgn="b"/>
                      <a:endParaRPr lang="en-US" sz="1400" b="0" i="0" u="none" strike="noStrike">
                        <a:solidFill>
                          <a:srgbClr val="000000"/>
                        </a:solidFill>
                        <a:effectLst/>
                        <a:latin typeface="Calibri"/>
                      </a:endParaRPr>
                    </a:p>
                  </a:txBody>
                  <a:tcPr marL="4763" marR="4763" marT="4763" marB="0" anchor="b"/>
                </a:tc>
                <a:tc>
                  <a:txBody>
                    <a:bodyPr/>
                    <a:lstStyle/>
                    <a:p>
                      <a:pPr algn="l" fontAlgn="b"/>
                      <a:endParaRPr lang="en-US" sz="1400" b="0" i="0" u="none" strike="noStrike">
                        <a:solidFill>
                          <a:srgbClr val="000000"/>
                        </a:solidFill>
                        <a:effectLst/>
                        <a:latin typeface="Calibri"/>
                      </a:endParaRPr>
                    </a:p>
                  </a:txBody>
                  <a:tcPr marL="4763" marR="4763" marT="4763" marB="0" anchor="b"/>
                </a:tc>
              </a:tr>
              <a:tr h="205821">
                <a:tc>
                  <a:txBody>
                    <a:bodyPr/>
                    <a:lstStyle/>
                    <a:p>
                      <a:pPr algn="l" fontAlgn="ctr"/>
                      <a:r>
                        <a:rPr lang="en-US" sz="1100" u="none" strike="noStrike">
                          <a:effectLst/>
                        </a:rPr>
                        <a:t>Sources:</a:t>
                      </a:r>
                      <a:endParaRPr lang="en-US" sz="1100" b="0" i="0" u="none" strike="noStrike">
                        <a:solidFill>
                          <a:srgbClr val="000000"/>
                        </a:solidFill>
                        <a:effectLst/>
                        <a:latin typeface="Calibri"/>
                      </a:endParaRPr>
                    </a:p>
                  </a:txBody>
                  <a:tcPr marL="4763" marR="4763" marT="4763" marB="0" anchor="ctr"/>
                </a:tc>
                <a:tc>
                  <a:txBody>
                    <a:bodyPr/>
                    <a:lstStyle/>
                    <a:p>
                      <a:pPr algn="l" fontAlgn="b"/>
                      <a:endParaRPr lang="en-US" sz="1100" b="0" i="0" u="none" strike="noStrike">
                        <a:solidFill>
                          <a:srgbClr val="000000"/>
                        </a:solidFill>
                        <a:effectLst/>
                        <a:latin typeface="Calibri"/>
                      </a:endParaRPr>
                    </a:p>
                  </a:txBody>
                  <a:tcPr marL="4763" marR="4763" marT="4763" marB="0" anchor="b"/>
                </a:tc>
                <a:tc>
                  <a:txBody>
                    <a:bodyPr/>
                    <a:lstStyle/>
                    <a:p>
                      <a:pPr algn="l" fontAlgn="b"/>
                      <a:endParaRPr lang="en-US" sz="1100" b="0" i="0" u="none" strike="noStrike">
                        <a:solidFill>
                          <a:srgbClr val="000000"/>
                        </a:solidFill>
                        <a:effectLst/>
                        <a:latin typeface="Calibri"/>
                      </a:endParaRPr>
                    </a:p>
                  </a:txBody>
                  <a:tcPr marL="4763" marR="4763" marT="4763" marB="0" anchor="b"/>
                </a:tc>
              </a:tr>
              <a:tr h="386727">
                <a:tc gridSpan="3">
                  <a:txBody>
                    <a:bodyPr/>
                    <a:lstStyle/>
                    <a:p>
                      <a:pPr algn="l" rtl="0" fontAlgn="t"/>
                      <a:r>
                        <a:rPr lang="en-US" sz="1100" u="none" strike="noStrike">
                          <a:effectLst/>
                        </a:rPr>
                        <a:t>Ball, J. E., T. Murrells, A. M. Rafferty, E. Morrow, and P. Griffiths. 2014. “'Care left undone' during nursing shifts: associations with workload and perceived quality of care.” BMJ Qual Saf 23(2): 116-25.</a:t>
                      </a:r>
                      <a:endParaRPr lang="en-US" sz="1100" b="0" i="0" u="none" strike="noStrike">
                        <a:solidFill>
                          <a:srgbClr val="000000"/>
                        </a:solidFill>
                        <a:effectLst/>
                        <a:latin typeface="Calibri"/>
                      </a:endParaRPr>
                    </a:p>
                  </a:txBody>
                  <a:tcPr marL="4763" marR="4763" marT="4763" marB="0"/>
                </a:tc>
                <a:tc hMerge="1">
                  <a:txBody>
                    <a:bodyPr/>
                    <a:lstStyle/>
                    <a:p>
                      <a:endParaRPr lang="en-US"/>
                    </a:p>
                  </a:txBody>
                  <a:tcPr/>
                </a:tc>
                <a:tc hMerge="1">
                  <a:txBody>
                    <a:bodyPr/>
                    <a:lstStyle/>
                    <a:p>
                      <a:endParaRPr lang="en-US"/>
                    </a:p>
                  </a:txBody>
                  <a:tcPr/>
                </a:tc>
              </a:tr>
              <a:tr h="417419">
                <a:tc gridSpan="3">
                  <a:txBody>
                    <a:bodyPr/>
                    <a:lstStyle/>
                    <a:p>
                      <a:pPr algn="l" fontAlgn="t"/>
                      <a:r>
                        <a:rPr lang="en-US" sz="1100" u="none" strike="noStrike" dirty="0">
                          <a:effectLst/>
                        </a:rPr>
                        <a:t>Ball, J. E., P. Griffiths, A.M. Rafferty, R. </a:t>
                      </a:r>
                      <a:r>
                        <a:rPr lang="en-US" sz="1100" u="none" strike="noStrike" dirty="0" err="1">
                          <a:effectLst/>
                        </a:rPr>
                        <a:t>Lindqvist</a:t>
                      </a:r>
                      <a:r>
                        <a:rPr lang="en-US" sz="1100" u="none" strike="noStrike" dirty="0">
                          <a:effectLst/>
                        </a:rPr>
                        <a:t>, T. </a:t>
                      </a:r>
                      <a:r>
                        <a:rPr lang="en-US" sz="1100" u="none" strike="noStrike" dirty="0" err="1">
                          <a:effectLst/>
                        </a:rPr>
                        <a:t>Murrels</a:t>
                      </a:r>
                      <a:r>
                        <a:rPr lang="en-US" sz="1100" u="none" strike="noStrike" dirty="0">
                          <a:effectLst/>
                        </a:rPr>
                        <a:t>, C. Tishelman. 2016. "A cross-sectional study of ‘care left undone’ on nursing shifts in hospitals." Journal of Advanced Nursing 72(9): 2086–2097 </a:t>
                      </a:r>
                      <a:endParaRPr lang="en-US" sz="1100" b="0" i="0" u="none" strike="noStrike" dirty="0">
                        <a:solidFill>
                          <a:srgbClr val="000000"/>
                        </a:solidFill>
                        <a:effectLst/>
                        <a:latin typeface="Calibri"/>
                      </a:endParaRPr>
                    </a:p>
                  </a:txBody>
                  <a:tcPr marL="4763" marR="4763" marT="4763" marB="0"/>
                </a:tc>
                <a:tc hMerge="1">
                  <a:txBody>
                    <a:bodyPr/>
                    <a:lstStyle/>
                    <a:p>
                      <a:endParaRPr lang="en-US"/>
                    </a:p>
                  </a:txBody>
                  <a:tcPr/>
                </a:tc>
                <a:tc hMerge="1">
                  <a:txBody>
                    <a:bodyPr/>
                    <a:lstStyle/>
                    <a:p>
                      <a:endParaRPr lang="en-US"/>
                    </a:p>
                  </a:txBody>
                  <a:tcPr/>
                </a:tc>
              </a:tr>
            </a:tbl>
          </a:graphicData>
        </a:graphic>
      </p:graphicFrame>
      <p:sp>
        <p:nvSpPr>
          <p:cNvPr id="4" name="Date Placeholder 3"/>
          <p:cNvSpPr>
            <a:spLocks noGrp="1"/>
          </p:cNvSpPr>
          <p:nvPr>
            <p:ph type="dt" sz="half" idx="10"/>
          </p:nvPr>
        </p:nvSpPr>
        <p:spPr/>
        <p:txBody>
          <a:bodyPr/>
          <a:lstStyle/>
          <a:p>
            <a:pPr>
              <a:defRPr/>
            </a:pPr>
            <a:r>
              <a:rPr lang="en-US" smtClean="0"/>
              <a:t> </a:t>
            </a:r>
            <a:endParaRPr lang="en-US" dirty="0"/>
          </a:p>
        </p:txBody>
      </p:sp>
      <p:sp>
        <p:nvSpPr>
          <p:cNvPr id="5" name="Slide Number Placeholder 4"/>
          <p:cNvSpPr>
            <a:spLocks noGrp="1"/>
          </p:cNvSpPr>
          <p:nvPr>
            <p:ph type="sldNum" sz="quarter" idx="12"/>
          </p:nvPr>
        </p:nvSpPr>
        <p:spPr/>
        <p:txBody>
          <a:bodyPr/>
          <a:lstStyle/>
          <a:p>
            <a:pPr>
              <a:defRPr/>
            </a:pPr>
            <a:fld id="{9C32D7E2-5669-4A42-BE2B-8F1FF27084E0}" type="slidenum">
              <a:rPr lang="en-US" altLang="en-US" smtClean="0"/>
              <a:pPr>
                <a:defRPr/>
              </a:pPr>
              <a:t>19</a:t>
            </a:fld>
            <a:endParaRPr lang="en-US" altLang="en-US"/>
          </a:p>
        </p:txBody>
      </p:sp>
    </p:spTree>
    <p:extLst>
      <p:ext uri="{BB962C8B-B14F-4D97-AF65-F5344CB8AC3E}">
        <p14:creationId xmlns:p14="http://schemas.microsoft.com/office/powerpoint/2010/main" val="274375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altLang="en-US" dirty="0" smtClean="0"/>
              <a:t>Outline</a:t>
            </a:r>
          </a:p>
        </p:txBody>
      </p:sp>
      <p:sp>
        <p:nvSpPr>
          <p:cNvPr id="17411" name="Content Placeholder 5"/>
          <p:cNvSpPr>
            <a:spLocks noGrp="1"/>
          </p:cNvSpPr>
          <p:nvPr>
            <p:ph idx="1"/>
          </p:nvPr>
        </p:nvSpPr>
        <p:spPr/>
        <p:txBody>
          <a:bodyPr/>
          <a:lstStyle/>
          <a:p>
            <a:r>
              <a:rPr lang="en-US" altLang="en-US" dirty="0" smtClean="0"/>
              <a:t>Nursing matters – Nursing is a core service line of hospitals</a:t>
            </a:r>
          </a:p>
          <a:p>
            <a:pPr lvl="1"/>
            <a:r>
              <a:rPr lang="en-US" altLang="en-US" dirty="0" smtClean="0"/>
              <a:t>So why does it need to make the case for staffing?</a:t>
            </a:r>
          </a:p>
          <a:p>
            <a:r>
              <a:rPr lang="en-US" altLang="en-US" dirty="0" smtClean="0"/>
              <a:t>What do we mean by “can we afford?”</a:t>
            </a:r>
          </a:p>
          <a:p>
            <a:r>
              <a:rPr lang="en-US" altLang="en-US" dirty="0" smtClean="0"/>
              <a:t>A reminder of the scope of nurses work</a:t>
            </a:r>
          </a:p>
          <a:p>
            <a:r>
              <a:rPr lang="en-US" altLang="en-US" dirty="0" smtClean="0"/>
              <a:t>When nurses don’t have the time or training to do their work, patients and patient care suffer</a:t>
            </a:r>
          </a:p>
          <a:p>
            <a:pPr lvl="1"/>
            <a:r>
              <a:rPr lang="en-US" altLang="en-US" dirty="0" smtClean="0"/>
              <a:t>Low hours and low skill mix</a:t>
            </a:r>
          </a:p>
          <a:p>
            <a:pPr lvl="1"/>
            <a:r>
              <a:rPr lang="en-US" altLang="en-US" dirty="0" smtClean="0"/>
              <a:t>Is it causal?</a:t>
            </a:r>
          </a:p>
          <a:p>
            <a:pPr lvl="1"/>
            <a:r>
              <a:rPr lang="en-US" altLang="en-US" dirty="0" smtClean="0"/>
              <a:t>Missed care</a:t>
            </a:r>
          </a:p>
          <a:p>
            <a:r>
              <a:rPr lang="en-US" altLang="en-US" dirty="0" smtClean="0"/>
              <a:t>How much will staffing cost and what are the cost offsets?</a:t>
            </a:r>
          </a:p>
          <a:p>
            <a:r>
              <a:rPr lang="en-US" altLang="en-US" dirty="0" smtClean="0"/>
              <a:t>Conclusion</a:t>
            </a:r>
          </a:p>
        </p:txBody>
      </p:sp>
      <p:sp>
        <p:nvSpPr>
          <p:cNvPr id="17412" name="Slide Number Placeholder 3"/>
          <p:cNvSpPr>
            <a:spLocks noGrp="1"/>
          </p:cNvSpPr>
          <p:nvPr>
            <p:ph type="sldNum" sz="quarter" idx="12"/>
          </p:nvPr>
        </p:nvSpPr>
        <p:spPr>
          <a:noFill/>
        </p:spPr>
        <p:txBody>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FontTx/>
              <a:buNone/>
            </a:pPr>
            <a:fld id="{7D32D34C-5F1A-403B-8C0E-6D34228C1FCE}" type="slidenum">
              <a:rPr lang="en-US" altLang="en-US" b="0">
                <a:latin typeface="Times New Roman" panose="02020603050405020304" pitchFamily="18" charset="0"/>
              </a:rPr>
              <a:pPr>
                <a:spcBef>
                  <a:spcPct val="0"/>
                </a:spcBef>
                <a:buClrTx/>
                <a:buFontTx/>
                <a:buNone/>
              </a:pPr>
              <a:t>2</a:t>
            </a:fld>
            <a:endParaRPr lang="en-US" altLang="en-US" b="0">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smtClean="0"/>
              <a:t> </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Sweden, as elsewhere, missed care is associated with more patients/nurse</a:t>
            </a:r>
            <a:endParaRPr lang="en-US" dirty="0"/>
          </a:p>
        </p:txBody>
      </p:sp>
      <p:sp>
        <p:nvSpPr>
          <p:cNvPr id="4" name="Date Placeholder 3"/>
          <p:cNvSpPr>
            <a:spLocks noGrp="1"/>
          </p:cNvSpPr>
          <p:nvPr>
            <p:ph type="dt" sz="half" idx="10"/>
          </p:nvPr>
        </p:nvSpPr>
        <p:spPr/>
        <p:txBody>
          <a:bodyPr/>
          <a:lstStyle/>
          <a:p>
            <a:pPr>
              <a:defRPr/>
            </a:pPr>
            <a:r>
              <a:rPr lang="en-US" smtClean="0"/>
              <a:t> </a:t>
            </a:r>
            <a:endParaRPr lang="en-US" dirty="0"/>
          </a:p>
        </p:txBody>
      </p:sp>
      <p:sp>
        <p:nvSpPr>
          <p:cNvPr id="5" name="Slide Number Placeholder 4"/>
          <p:cNvSpPr>
            <a:spLocks noGrp="1"/>
          </p:cNvSpPr>
          <p:nvPr>
            <p:ph type="sldNum" sz="quarter" idx="12"/>
          </p:nvPr>
        </p:nvSpPr>
        <p:spPr/>
        <p:txBody>
          <a:bodyPr/>
          <a:lstStyle/>
          <a:p>
            <a:pPr>
              <a:defRPr/>
            </a:pPr>
            <a:fld id="{9C32D7E2-5669-4A42-BE2B-8F1FF27084E0}" type="slidenum">
              <a:rPr lang="en-US" altLang="en-US" smtClean="0"/>
              <a:pPr>
                <a:defRPr/>
              </a:pPr>
              <a:t>20</a:t>
            </a:fld>
            <a:endParaRPr lang="en-US" altLang="en-US"/>
          </a:p>
        </p:txBody>
      </p:sp>
      <p:pic>
        <p:nvPicPr>
          <p:cNvPr id="205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732751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02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are entitled to nurse staffing that assures safe and reliable care</a:t>
            </a:r>
            <a:endParaRPr lang="en-US" dirty="0"/>
          </a:p>
        </p:txBody>
      </p:sp>
      <p:sp>
        <p:nvSpPr>
          <p:cNvPr id="3" name="Content Placeholder 2"/>
          <p:cNvSpPr>
            <a:spLocks noGrp="1"/>
          </p:cNvSpPr>
          <p:nvPr>
            <p:ph idx="1"/>
          </p:nvPr>
        </p:nvSpPr>
        <p:spPr/>
        <p:txBody>
          <a:bodyPr/>
          <a:lstStyle/>
          <a:p>
            <a:r>
              <a:rPr lang="en-US" dirty="0" smtClean="0"/>
              <a:t>To sum up to this point</a:t>
            </a:r>
          </a:p>
          <a:p>
            <a:pPr lvl="1"/>
            <a:r>
              <a:rPr lang="en-US" dirty="0" smtClean="0"/>
              <a:t>Nurses work is complex, cognitively and managerially demanding</a:t>
            </a:r>
          </a:p>
          <a:p>
            <a:pPr lvl="1"/>
            <a:r>
              <a:rPr lang="en-US" dirty="0" smtClean="0"/>
              <a:t>The evidence is substantial that when RN staffing levels or skill mix is low, length of stay and adverse events are higher than they need to be</a:t>
            </a:r>
          </a:p>
          <a:p>
            <a:pPr lvl="2"/>
            <a:r>
              <a:rPr lang="en-US" dirty="0"/>
              <a:t>Longer lengths of stay are measures of both quality and efficiency, the ability of nurses to get their care done.</a:t>
            </a:r>
          </a:p>
          <a:p>
            <a:pPr lvl="2"/>
            <a:r>
              <a:rPr lang="en-US" dirty="0" smtClean="0"/>
              <a:t>This relationship is causal</a:t>
            </a:r>
          </a:p>
          <a:p>
            <a:pPr lvl="3"/>
            <a:r>
              <a:rPr lang="en-US" dirty="0" smtClean="0"/>
              <a:t>Policy and management should reflect this</a:t>
            </a:r>
          </a:p>
          <a:p>
            <a:r>
              <a:rPr lang="en-US" dirty="0" smtClean="0"/>
              <a:t>Patients are entitled to staffing that assures safe and reliable care</a:t>
            </a:r>
          </a:p>
          <a:p>
            <a:pPr lvl="1"/>
            <a:r>
              <a:rPr lang="en-US" dirty="0" smtClean="0"/>
              <a:t>Competition and public reporting (Consumer Reports model) not sufficient</a:t>
            </a:r>
          </a:p>
          <a:p>
            <a:pPr lvl="2"/>
            <a:r>
              <a:rPr lang="en-US" dirty="0" smtClean="0"/>
              <a:t>Patients don’t always have choice of hospital</a:t>
            </a:r>
          </a:p>
          <a:p>
            <a:pPr lvl="2"/>
            <a:r>
              <a:rPr lang="en-US" dirty="0" smtClean="0"/>
              <a:t>Nursing is core service of hospital</a:t>
            </a:r>
          </a:p>
          <a:p>
            <a:pPr lvl="1"/>
            <a:r>
              <a:rPr lang="en-US" dirty="0" smtClean="0"/>
              <a:t>Patients should be able to expect the hospital can deliver care safely and reliably (Underwriters Laboratory model)</a:t>
            </a:r>
            <a:endParaRPr lang="en-US" dirty="0"/>
          </a:p>
        </p:txBody>
      </p:sp>
      <p:sp>
        <p:nvSpPr>
          <p:cNvPr id="4" name="Slide Number Placeholder 3"/>
          <p:cNvSpPr>
            <a:spLocks noGrp="1"/>
          </p:cNvSpPr>
          <p:nvPr>
            <p:ph type="sldNum" sz="quarter" idx="12"/>
          </p:nvPr>
        </p:nvSpPr>
        <p:spPr/>
        <p:txBody>
          <a:bodyPr/>
          <a:lstStyle/>
          <a:p>
            <a:pPr>
              <a:defRPr/>
            </a:pPr>
            <a:fld id="{9C32D7E2-5669-4A42-BE2B-8F1FF27084E0}" type="slidenum">
              <a:rPr lang="en-US" altLang="en-US" smtClean="0"/>
              <a:pPr>
                <a:defRPr/>
              </a:pPr>
              <a:t>21</a:t>
            </a:fld>
            <a:endParaRPr lang="en-US" altLang="en-US" dirty="0"/>
          </a:p>
        </p:txBody>
      </p:sp>
      <p:sp>
        <p:nvSpPr>
          <p:cNvPr id="5" name="Date Placeholder 4"/>
          <p:cNvSpPr>
            <a:spLocks noGrp="1"/>
          </p:cNvSpPr>
          <p:nvPr>
            <p:ph type="dt" sz="half" idx="10"/>
          </p:nvPr>
        </p:nvSpPr>
        <p:spPr/>
        <p:txBody>
          <a:bodyPr/>
          <a:lstStyle/>
          <a:p>
            <a:pPr>
              <a:defRPr/>
            </a:pPr>
            <a:r>
              <a:rPr lang="en-US" smtClean="0"/>
              <a:t> </a:t>
            </a:r>
            <a:endParaRPr lang="en-US"/>
          </a:p>
        </p:txBody>
      </p:sp>
    </p:spTree>
    <p:extLst>
      <p:ext uri="{BB962C8B-B14F-4D97-AF65-F5344CB8AC3E}">
        <p14:creationId xmlns:p14="http://schemas.microsoft.com/office/powerpoint/2010/main" val="1854704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is fundamental nursing care affordable</a:t>
            </a:r>
            <a:r>
              <a:rPr lang="en-US" dirty="0" smtClean="0"/>
              <a:t>?</a:t>
            </a:r>
            <a:br>
              <a:rPr lang="en-US" dirty="0" smtClean="0"/>
            </a:br>
            <a:r>
              <a:rPr lang="en-US" dirty="0" smtClean="0"/>
              <a:t>Does it save more than it costs? If not, how much more?</a:t>
            </a:r>
            <a:endParaRPr lang="en-US" dirty="0"/>
          </a:p>
        </p:txBody>
      </p:sp>
      <p:sp>
        <p:nvSpPr>
          <p:cNvPr id="3" name="Content Placeholder 2"/>
          <p:cNvSpPr>
            <a:spLocks noGrp="1"/>
          </p:cNvSpPr>
          <p:nvPr>
            <p:ph idx="1"/>
          </p:nvPr>
        </p:nvSpPr>
        <p:spPr/>
        <p:txBody>
          <a:bodyPr/>
          <a:lstStyle/>
          <a:p>
            <a:r>
              <a:rPr lang="en-US" sz="1600" dirty="0" smtClean="0"/>
              <a:t>When assessing costs of improved nurse staffing, need to consider not only the cost of higher staffing but cost offsets:</a:t>
            </a:r>
          </a:p>
          <a:p>
            <a:pPr lvl="1"/>
            <a:r>
              <a:rPr lang="en-US" sz="1600" dirty="0" smtClean="0"/>
              <a:t>Shorter stays, reduced adverse events, reduced readmissions and better work environment that reduces turnover</a:t>
            </a:r>
          </a:p>
          <a:p>
            <a:r>
              <a:rPr lang="en-US" sz="1600" dirty="0" smtClean="0"/>
              <a:t>Four studies that address these questions find:</a:t>
            </a:r>
          </a:p>
          <a:p>
            <a:pPr lvl="1"/>
            <a:r>
              <a:rPr lang="en-US" sz="1600" dirty="0" smtClean="0"/>
              <a:t>Higher RN mix of RN and LPNs cost saving</a:t>
            </a:r>
          </a:p>
          <a:p>
            <a:pPr lvl="1"/>
            <a:r>
              <a:rPr lang="en-US" sz="1600" dirty="0" smtClean="0"/>
              <a:t>Higher nursing hours add less than 1.5% to hospital costs and may add no costs:</a:t>
            </a:r>
          </a:p>
          <a:p>
            <a:pPr lvl="2"/>
            <a:r>
              <a:rPr lang="en-US" sz="1600" dirty="0" smtClean="0"/>
              <a:t>Microsimulation studies show small net cost </a:t>
            </a:r>
          </a:p>
          <a:p>
            <a:pPr lvl="3"/>
            <a:r>
              <a:rPr lang="en-US" sz="1600" dirty="0" smtClean="0"/>
              <a:t>Needleman 2006, Dall 2009, </a:t>
            </a:r>
            <a:r>
              <a:rPr lang="en-US" sz="1600" dirty="0" err="1" smtClean="0"/>
              <a:t>Shamliyan</a:t>
            </a:r>
            <a:r>
              <a:rPr lang="en-US" sz="1600" dirty="0" smtClean="0"/>
              <a:t> Kane 2009</a:t>
            </a:r>
          </a:p>
          <a:p>
            <a:pPr lvl="2"/>
            <a:r>
              <a:rPr lang="en-US" sz="1600" dirty="0" smtClean="0"/>
              <a:t>Direct regression of per admission cost on staffing levels finds no statistically significant increase in cost/admission in hospitals with higher staffing per patient</a:t>
            </a:r>
          </a:p>
          <a:p>
            <a:pPr lvl="3"/>
            <a:r>
              <a:rPr lang="en-US" sz="1600" dirty="0" smtClean="0"/>
              <a:t>Rand study (</a:t>
            </a:r>
            <a:r>
              <a:rPr lang="en-US" sz="1600" dirty="0" err="1" smtClean="0"/>
              <a:t>Martsolf</a:t>
            </a:r>
            <a:r>
              <a:rPr lang="en-US" sz="1600" dirty="0" smtClean="0"/>
              <a:t> 2014 Medical Care)</a:t>
            </a:r>
          </a:p>
          <a:p>
            <a:r>
              <a:rPr lang="en-US" sz="1600" dirty="0"/>
              <a:t>Looking only at the increased cost of </a:t>
            </a:r>
            <a:r>
              <a:rPr lang="en-US" sz="1600" dirty="0" smtClean="0"/>
              <a:t>nursing, </a:t>
            </a:r>
            <a:r>
              <a:rPr lang="en-US" sz="1600" dirty="0"/>
              <a:t>ignoring the offsetting cost savings </a:t>
            </a:r>
            <a:r>
              <a:rPr lang="en-US" sz="1600" dirty="0" smtClean="0"/>
              <a:t>provides </a:t>
            </a:r>
            <a:r>
              <a:rPr lang="en-US" sz="1600" dirty="0"/>
              <a:t>a misleading picture of the net cost of safe staffing </a:t>
            </a:r>
            <a:r>
              <a:rPr lang="en-US" sz="1600" dirty="0" smtClean="0"/>
              <a:t>levels </a:t>
            </a:r>
          </a:p>
          <a:p>
            <a:pPr lvl="1"/>
            <a:r>
              <a:rPr lang="en-US" sz="1600" b="1" i="1" dirty="0" smtClean="0"/>
              <a:t>Given </a:t>
            </a:r>
            <a:r>
              <a:rPr lang="en-US" sz="1600" b="1" i="1" dirty="0"/>
              <a:t>the offsetting cost savings, safe staffing levels can be achieved with little or no net cost to the hospital</a:t>
            </a:r>
          </a:p>
        </p:txBody>
      </p:sp>
      <p:sp>
        <p:nvSpPr>
          <p:cNvPr id="4" name="Slide Number Placeholder 3"/>
          <p:cNvSpPr>
            <a:spLocks noGrp="1"/>
          </p:cNvSpPr>
          <p:nvPr>
            <p:ph type="sldNum" sz="quarter" idx="12"/>
          </p:nvPr>
        </p:nvSpPr>
        <p:spPr/>
        <p:txBody>
          <a:bodyPr/>
          <a:lstStyle/>
          <a:p>
            <a:pPr>
              <a:defRPr/>
            </a:pPr>
            <a:fld id="{9C32D7E2-5669-4A42-BE2B-8F1FF27084E0}" type="slidenum">
              <a:rPr lang="en-US" altLang="en-US" smtClean="0"/>
              <a:pPr>
                <a:defRPr/>
              </a:pPr>
              <a:t>22</a:t>
            </a:fld>
            <a:endParaRPr lang="en-US" altLang="en-US"/>
          </a:p>
        </p:txBody>
      </p:sp>
      <p:sp>
        <p:nvSpPr>
          <p:cNvPr id="5" name="Date Placeholder 4"/>
          <p:cNvSpPr>
            <a:spLocks noGrp="1"/>
          </p:cNvSpPr>
          <p:nvPr>
            <p:ph type="dt" sz="half" idx="10"/>
          </p:nvPr>
        </p:nvSpPr>
        <p:spPr/>
        <p:txBody>
          <a:bodyPr/>
          <a:lstStyle/>
          <a:p>
            <a:pPr>
              <a:defRPr/>
            </a:pPr>
            <a:r>
              <a:rPr lang="en-US" smtClean="0"/>
              <a:t> </a:t>
            </a:r>
            <a:endParaRPr lang="en-US"/>
          </a:p>
        </p:txBody>
      </p:sp>
    </p:spTree>
    <p:extLst>
      <p:ext uri="{BB962C8B-B14F-4D97-AF65-F5344CB8AC3E}">
        <p14:creationId xmlns:p14="http://schemas.microsoft.com/office/powerpoint/2010/main" val="1527425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FontTx/>
              <a:buNone/>
            </a:pPr>
            <a:fld id="{3EBAF068-F424-4ED8-A3EE-301D2D33B427}" type="slidenum">
              <a:rPr lang="en-US" altLang="en-US" b="0">
                <a:latin typeface="Times New Roman" panose="02020603050405020304" pitchFamily="18" charset="0"/>
              </a:rPr>
              <a:pPr>
                <a:spcBef>
                  <a:spcPct val="0"/>
                </a:spcBef>
                <a:buClrTx/>
                <a:buFontTx/>
                <a:buNone/>
              </a:pPr>
              <a:t>23</a:t>
            </a:fld>
            <a:endParaRPr lang="en-US" altLang="en-US" b="0">
              <a:latin typeface="Times New Roman" panose="02020603050405020304" pitchFamily="18" charset="0"/>
            </a:endParaRPr>
          </a:p>
        </p:txBody>
      </p:sp>
      <p:sp>
        <p:nvSpPr>
          <p:cNvPr id="52227" name="Rectangle 2"/>
          <p:cNvSpPr>
            <a:spLocks noGrp="1" noChangeArrowheads="1"/>
          </p:cNvSpPr>
          <p:nvPr>
            <p:ph type="title"/>
          </p:nvPr>
        </p:nvSpPr>
        <p:spPr/>
        <p:txBody>
          <a:bodyPr/>
          <a:lstStyle/>
          <a:p>
            <a:r>
              <a:rPr lang="en-US" altLang="en-US" smtClean="0"/>
              <a:t>Needleman, Buerhaus, Business Case for Nursing</a:t>
            </a:r>
          </a:p>
        </p:txBody>
      </p:sp>
      <p:sp>
        <p:nvSpPr>
          <p:cNvPr id="52228" name="Rectangle 3"/>
          <p:cNvSpPr>
            <a:spLocks noGrp="1" noChangeArrowheads="1"/>
          </p:cNvSpPr>
          <p:nvPr>
            <p:ph type="body" idx="1"/>
          </p:nvPr>
        </p:nvSpPr>
        <p:spPr/>
        <p:txBody>
          <a:bodyPr/>
          <a:lstStyle/>
          <a:p>
            <a:pPr>
              <a:lnSpc>
                <a:spcPct val="90000"/>
              </a:lnSpc>
            </a:pPr>
            <a:r>
              <a:rPr lang="en-US" altLang="en-US" smtClean="0"/>
              <a:t>Needleman, Buerhaus, NEJM, 2002 examined two dimensions of staffing</a:t>
            </a:r>
          </a:p>
          <a:p>
            <a:pPr lvl="1">
              <a:lnSpc>
                <a:spcPct val="90000"/>
              </a:lnSpc>
            </a:pPr>
            <a:r>
              <a:rPr lang="en-US" altLang="en-US" smtClean="0"/>
              <a:t>Hours/patient day</a:t>
            </a:r>
          </a:p>
          <a:p>
            <a:pPr lvl="1">
              <a:lnSpc>
                <a:spcPct val="90000"/>
              </a:lnSpc>
            </a:pPr>
            <a:r>
              <a:rPr lang="en-US" altLang="en-US" smtClean="0"/>
              <a:t>RN/LPN mix</a:t>
            </a:r>
          </a:p>
          <a:p>
            <a:pPr>
              <a:lnSpc>
                <a:spcPct val="90000"/>
              </a:lnSpc>
            </a:pPr>
            <a:r>
              <a:rPr lang="en-US" altLang="en-US" smtClean="0"/>
              <a:t>Wide variation across hospitals</a:t>
            </a:r>
          </a:p>
          <a:p>
            <a:pPr>
              <a:lnSpc>
                <a:spcPct val="90000"/>
              </a:lnSpc>
            </a:pPr>
            <a:r>
              <a:rPr lang="en-US" altLang="en-US" smtClean="0"/>
              <a:t>Robust association of staffing variables and outcomes for:</a:t>
            </a:r>
          </a:p>
          <a:p>
            <a:pPr lvl="1">
              <a:lnSpc>
                <a:spcPct val="90000"/>
              </a:lnSpc>
            </a:pPr>
            <a:r>
              <a:rPr lang="en-US" altLang="en-US" smtClean="0"/>
              <a:t>Medical patients: length of stay, urinary tract infection, pneumonia, upper GI bleeding</a:t>
            </a:r>
          </a:p>
          <a:p>
            <a:pPr lvl="1">
              <a:lnSpc>
                <a:spcPct val="90000"/>
              </a:lnSpc>
            </a:pPr>
            <a:r>
              <a:rPr lang="en-US" altLang="en-US" smtClean="0"/>
              <a:t>Surgical patients: failure to rescue</a:t>
            </a:r>
          </a:p>
          <a:p>
            <a:pPr>
              <a:lnSpc>
                <a:spcPct val="90000"/>
              </a:lnSpc>
            </a:pPr>
            <a:r>
              <a:rPr lang="en-US" altLang="en-US" smtClean="0"/>
              <a:t>Incorporated results into business case analysis in Health Affairs, 2006 by estimating impact of moving lower staffed hospitals up</a:t>
            </a:r>
          </a:p>
          <a:p>
            <a:pPr>
              <a:lnSpc>
                <a:spcPct val="90000"/>
              </a:lnSpc>
            </a:pPr>
            <a:r>
              <a:rPr lang="en-US" altLang="en-US" smtClean="0"/>
              <a:t>Updated in Needleman, PPNP, 2008, “Is What's Good For The Patient Good For The Hospital?  Aligning Incentives And The Business Case For Nursing”</a:t>
            </a:r>
          </a:p>
        </p:txBody>
      </p:sp>
      <p:sp>
        <p:nvSpPr>
          <p:cNvPr id="2" name="Date Placeholder 1"/>
          <p:cNvSpPr>
            <a:spLocks noGrp="1"/>
          </p:cNvSpPr>
          <p:nvPr>
            <p:ph type="dt" sz="half" idx="10"/>
          </p:nvPr>
        </p:nvSpPr>
        <p:spPr/>
        <p:txBody>
          <a:bodyPr/>
          <a:lstStyle/>
          <a:p>
            <a:pPr>
              <a:defRPr/>
            </a:pPr>
            <a:r>
              <a:rPr lang="en-US" smtClean="0"/>
              <a:t> </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2"/>
          </p:nvPr>
        </p:nvSpPr>
        <p:spPr>
          <a:noFill/>
        </p:spPr>
        <p:txBody>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FontTx/>
              <a:buNone/>
            </a:pPr>
            <a:fld id="{704AFDE9-EC93-4A46-9253-D96C9B0C5F0D}" type="slidenum">
              <a:rPr lang="en-US" altLang="en-US" b="0">
                <a:latin typeface="Times New Roman" panose="02020603050405020304" pitchFamily="18" charset="0"/>
              </a:rPr>
              <a:pPr>
                <a:spcBef>
                  <a:spcPct val="0"/>
                </a:spcBef>
                <a:buClrTx/>
                <a:buFontTx/>
                <a:buNone/>
              </a:pPr>
              <a:t>24</a:t>
            </a:fld>
            <a:endParaRPr lang="en-US" altLang="en-US" b="0">
              <a:latin typeface="Times New Roman" panose="02020603050405020304" pitchFamily="18" charset="0"/>
            </a:endParaRPr>
          </a:p>
        </p:txBody>
      </p:sp>
      <p:sp>
        <p:nvSpPr>
          <p:cNvPr id="54275" name="Rectangle 2"/>
          <p:cNvSpPr>
            <a:spLocks noGrp="1" noChangeArrowheads="1"/>
          </p:cNvSpPr>
          <p:nvPr>
            <p:ph type="title"/>
          </p:nvPr>
        </p:nvSpPr>
        <p:spPr/>
        <p:txBody>
          <a:bodyPr/>
          <a:lstStyle/>
          <a:p>
            <a:r>
              <a:rPr lang="en-US" altLang="en-US" sz="2400" dirty="0" smtClean="0"/>
              <a:t>Avoided Days and Adverse Outcomes Associated with Raising Nurse Staffing Levels and Mix to 75</a:t>
            </a:r>
            <a:r>
              <a:rPr lang="en-US" altLang="en-US" sz="2400" baseline="30000" dirty="0" smtClean="0"/>
              <a:t>th</a:t>
            </a:r>
            <a:r>
              <a:rPr lang="en-US" altLang="en-US" sz="2400" dirty="0" smtClean="0"/>
              <a:t> Percentile</a:t>
            </a:r>
            <a:br>
              <a:rPr lang="en-US" altLang="en-US" sz="2400" dirty="0" smtClean="0"/>
            </a:br>
            <a:r>
              <a:rPr lang="en-US" altLang="en-US" sz="1600" dirty="0" smtClean="0"/>
              <a:t>Estimates from Needleman/Buerhaus, Health Affairs, 2006</a:t>
            </a:r>
          </a:p>
        </p:txBody>
      </p:sp>
      <p:graphicFrame>
        <p:nvGraphicFramePr>
          <p:cNvPr id="38915" name="Group 3"/>
          <p:cNvGraphicFramePr>
            <a:graphicFrameLocks noGrp="1"/>
          </p:cNvGraphicFramePr>
          <p:nvPr>
            <p:ph idx="4294967295"/>
            <p:extLst>
              <p:ext uri="{D42A27DB-BD31-4B8C-83A1-F6EECF244321}">
                <p14:modId xmlns:p14="http://schemas.microsoft.com/office/powerpoint/2010/main" val="3098822102"/>
              </p:ext>
            </p:extLst>
          </p:nvPr>
        </p:nvGraphicFramePr>
        <p:xfrm>
          <a:off x="762000" y="1524000"/>
          <a:ext cx="8001000" cy="3376613"/>
        </p:xfrm>
        <a:graphic>
          <a:graphicData uri="http://schemas.openxmlformats.org/drawingml/2006/table">
            <a:tbl>
              <a:tblPr/>
              <a:tblGrid>
                <a:gridCol w="3706813"/>
                <a:gridCol w="1347787"/>
                <a:gridCol w="1474788"/>
                <a:gridCol w="1471612"/>
              </a:tblGrid>
              <a:tr h="1143000">
                <a:tc>
                  <a:txBody>
                    <a:bodyPr/>
                    <a:lstStyle/>
                    <a:p>
                      <a:pPr marL="342900" marR="0" lvl="0" indent="-342900" algn="l"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Raise </a:t>
                      </a:r>
                    </a:p>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RN</a:t>
                      </a:r>
                    </a:p>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Proportion</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Raise</a:t>
                      </a:r>
                    </a:p>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Licensed</a:t>
                      </a:r>
                    </a:p>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Hours</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Do Both</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342900" marR="0" lvl="0" indent="-342900" algn="l" defTabSz="914400" rtl="0" eaLnBrk="1" fontAlgn="t"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Avoided Days</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1,507,493 </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2,598,339 </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4,106,315 </a:t>
                      </a: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9463">
                <a:tc>
                  <a:txBody>
                    <a:bodyPr/>
                    <a:lstStyle/>
                    <a:p>
                      <a:pPr marL="342900" marR="0" lvl="0" indent="-342900" algn="l"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Avoided Adverse Outcomes</a:t>
                      </a:r>
                    </a:p>
                    <a:p>
                      <a:pPr marL="342900" marR="0" lvl="0" indent="-342900" algn="l"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Cardiac arrest and shock, pneumonia, upper gastrointestinal bleeding, deep vein thrombosis, urinary tract infection</a:t>
                      </a: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59,938 </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10,813 </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70,416 </a:t>
                      </a: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2313">
                <a:tc>
                  <a:txBody>
                    <a:bodyPr/>
                    <a:lstStyle/>
                    <a:p>
                      <a:pPr marL="342900" marR="0" lvl="0" indent="-342900" algn="l"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Avoided Deaths</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4,997 </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1,801 </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 6,754 </a:t>
                      </a: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smtClean="0"/>
              <a:t> </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FontTx/>
              <a:buNone/>
            </a:pPr>
            <a:fld id="{6702E801-D44A-4097-BB1C-D2BE8E156425}" type="slidenum">
              <a:rPr lang="en-US" altLang="en-US" b="0">
                <a:latin typeface="Times New Roman" panose="02020603050405020304" pitchFamily="18" charset="0"/>
              </a:rPr>
              <a:pPr>
                <a:spcBef>
                  <a:spcPct val="0"/>
                </a:spcBef>
                <a:buClrTx/>
                <a:buFontTx/>
                <a:buNone/>
              </a:pPr>
              <a:t>25</a:t>
            </a:fld>
            <a:endParaRPr lang="en-US" altLang="en-US" b="0">
              <a:latin typeface="Times New Roman" panose="02020603050405020304" pitchFamily="18" charset="0"/>
            </a:endParaRPr>
          </a:p>
        </p:txBody>
      </p:sp>
      <p:sp>
        <p:nvSpPr>
          <p:cNvPr id="58371" name="Rectangle 2"/>
          <p:cNvSpPr>
            <a:spLocks noGrp="1" noChangeArrowheads="1"/>
          </p:cNvSpPr>
          <p:nvPr>
            <p:ph type="title"/>
          </p:nvPr>
        </p:nvSpPr>
        <p:spPr>
          <a:xfrm>
            <a:off x="533400" y="0"/>
            <a:ext cx="8229600" cy="1143000"/>
          </a:xfrm>
        </p:spPr>
        <p:txBody>
          <a:bodyPr/>
          <a:lstStyle/>
          <a:p>
            <a:r>
              <a:rPr lang="en-US" altLang="en-US" sz="2000" smtClean="0"/>
              <a:t>What are the costs and cost offsets of increased nurse staffing</a:t>
            </a:r>
            <a:r>
              <a:rPr lang="en-US" altLang="en-US" sz="2400" smtClean="0"/>
              <a:t/>
            </a:r>
            <a:br>
              <a:rPr lang="en-US" altLang="en-US" sz="2400" smtClean="0"/>
            </a:br>
            <a:r>
              <a:rPr lang="en-US" altLang="en-US" sz="2400" smtClean="0"/>
              <a:t> </a:t>
            </a:r>
            <a:r>
              <a:rPr lang="en-US" altLang="en-US" sz="1600" smtClean="0"/>
              <a:t>Estimates from Needleman/Buerhaus, Health Affairs, 2006</a:t>
            </a:r>
          </a:p>
        </p:txBody>
      </p:sp>
      <p:graphicFrame>
        <p:nvGraphicFramePr>
          <p:cNvPr id="41010" name="Group 50"/>
          <p:cNvGraphicFramePr>
            <a:graphicFrameLocks noGrp="1"/>
          </p:cNvGraphicFramePr>
          <p:nvPr>
            <p:ph idx="1"/>
          </p:nvPr>
        </p:nvGraphicFramePr>
        <p:xfrm>
          <a:off x="609600" y="1981200"/>
          <a:ext cx="8001000" cy="3825890"/>
        </p:xfrm>
        <a:graphic>
          <a:graphicData uri="http://schemas.openxmlformats.org/drawingml/2006/table">
            <a:tbl>
              <a:tblPr/>
              <a:tblGrid>
                <a:gridCol w="2971800"/>
                <a:gridCol w="1812925"/>
                <a:gridCol w="1630363"/>
                <a:gridCol w="1585912"/>
              </a:tblGrid>
              <a:tr h="8999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1" i="0" u="none" strike="noStrike" cap="none" normalizeH="0" baseline="0" dirty="0" smtClean="0">
                        <a:ln>
                          <a:noFill/>
                        </a:ln>
                        <a:solidFill>
                          <a:schemeClr val="tx1"/>
                        </a:solidFill>
                        <a:effectLst/>
                        <a:latin typeface="Arial" pitchFamily="34" charset="0"/>
                      </a:endParaRPr>
                    </a:p>
                  </a:txBody>
                  <a:tcPr marT="45712" marB="45712"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       Raise RN Proportion</a:t>
                      </a:r>
                      <a:endParaRPr kumimoji="0" lang="en-US" sz="1600" b="1"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        Raise Licensed Hours</a:t>
                      </a:r>
                      <a:endParaRPr kumimoji="0" lang="en-US" sz="1600" b="1"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Both</a:t>
                      </a:r>
                      <a:endParaRPr kumimoji="0" lang="en-US" sz="1600" b="1" i="0" u="none" strike="noStrike" cap="none" normalizeH="0" baseline="0" smtClean="0">
                        <a:ln>
                          <a:noFill/>
                        </a:ln>
                        <a:solidFill>
                          <a:schemeClr val="tx1"/>
                        </a:solidFill>
                        <a:effectLst/>
                        <a:latin typeface="Arial" pitchFamily="34" charset="0"/>
                      </a:endParaRPr>
                    </a:p>
                  </a:txBody>
                  <a:tcPr marT="45712" marB="45712"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35262">
                <a:tc>
                  <a:txBody>
                    <a:bodyPr/>
                    <a:lstStyle/>
                    <a:p>
                      <a:pPr marL="342900" marR="0" lvl="0" indent="-342900" algn="l"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Cost of higher nursing</a:t>
                      </a:r>
                      <a:endParaRPr kumimoji="0" lang="en-US" sz="1600" b="1" i="0" u="none" strike="noStrike" cap="none" normalizeH="0" baseline="0" smtClean="0">
                        <a:ln>
                          <a:noFill/>
                        </a:ln>
                        <a:solidFill>
                          <a:schemeClr val="tx1"/>
                        </a:solidFill>
                        <a:effectLst/>
                        <a:latin typeface="Arial" pitchFamily="34" charset="0"/>
                      </a:endParaRPr>
                    </a:p>
                  </a:txBody>
                  <a:tcPr marT="45712" marB="45712"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$ 811 Million</a:t>
                      </a:r>
                      <a:endParaRPr kumimoji="0" lang="en-US" sz="1600" b="0"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$ 7.5 Billion</a:t>
                      </a:r>
                      <a:endParaRPr kumimoji="0" lang="en-US" sz="1600" b="0"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$ 8.5 Billion</a:t>
                      </a:r>
                      <a:endParaRPr kumimoji="0" lang="en-US" sz="1600" b="0" i="0" u="none" strike="noStrike" cap="none" normalizeH="0" baseline="0" smtClean="0">
                        <a:ln>
                          <a:noFill/>
                        </a:ln>
                        <a:solidFill>
                          <a:schemeClr val="tx1"/>
                        </a:solidFill>
                        <a:effectLst/>
                        <a:latin typeface="Arial" pitchFamily="34" charset="0"/>
                      </a:endParaRPr>
                    </a:p>
                  </a:txBody>
                  <a:tcPr marT="45712" marB="45712"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35262">
                <a:tc>
                  <a:txBody>
                    <a:bodyPr/>
                    <a:lstStyle/>
                    <a:p>
                      <a:pPr marL="342900" marR="0" lvl="0" indent="-342900" algn="l"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Avoided costs (full cost)</a:t>
                      </a:r>
                      <a:endParaRPr kumimoji="0" lang="en-US" sz="1600" b="1" i="0" u="none" strike="noStrike" cap="none" normalizeH="0" baseline="0" smtClean="0">
                        <a:ln>
                          <a:noFill/>
                        </a:ln>
                        <a:solidFill>
                          <a:schemeClr val="tx1"/>
                        </a:solidFill>
                        <a:effectLst/>
                        <a:latin typeface="Arial" pitchFamily="34" charset="0"/>
                      </a:endParaRPr>
                    </a:p>
                  </a:txBody>
                  <a:tcPr marT="45712" marB="45712"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$ 2.6 Billion</a:t>
                      </a:r>
                      <a:endParaRPr kumimoji="0" lang="en-US" sz="1600" b="0"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$ 4.3 Billion</a:t>
                      </a:r>
                      <a:endParaRPr kumimoji="0" lang="en-US" sz="1600" b="0"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$ 6.9 Billion</a:t>
                      </a:r>
                      <a:endParaRPr kumimoji="0" lang="en-US" sz="1600" b="0" i="0" u="none" strike="noStrike" cap="none" normalizeH="0" baseline="0" smtClean="0">
                        <a:ln>
                          <a:noFill/>
                        </a:ln>
                        <a:solidFill>
                          <a:schemeClr val="tx1"/>
                        </a:solidFill>
                        <a:effectLst/>
                        <a:latin typeface="Arial" pitchFamily="34" charset="0"/>
                      </a:endParaRPr>
                    </a:p>
                  </a:txBody>
                  <a:tcPr marT="45712" marB="45712" anchor="b" horzOverflow="overflow">
                    <a:lnL>
                      <a:noFill/>
                    </a:lnL>
                    <a:lnR cap="flat">
                      <a:noFill/>
                    </a:lnR>
                    <a:lnT>
                      <a:noFill/>
                    </a:lnT>
                    <a:lnB>
                      <a:noFill/>
                    </a:lnB>
                    <a:lnTlToBr>
                      <a:noFill/>
                    </a:lnTlToBr>
                    <a:lnBlToTr>
                      <a:noFill/>
                    </a:lnBlToTr>
                    <a:noFill/>
                  </a:tcPr>
                </a:tc>
              </a:tr>
              <a:tr h="33526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ndParaRPr>
                    </a:p>
                  </a:txBody>
                  <a:tcPr marT="45712" marB="45712"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ndParaRPr>
                    </a:p>
                  </a:txBody>
                  <a:tcPr marT="45712" marB="45712" anchor="b" horzOverflow="overflow">
                    <a:lnL>
                      <a:noFill/>
                    </a:lnL>
                    <a:lnR cap="flat">
                      <a:noFill/>
                    </a:lnR>
                    <a:lnT>
                      <a:noFill/>
                    </a:lnT>
                    <a:lnB>
                      <a:noFill/>
                    </a:lnB>
                    <a:lnTlToBr>
                      <a:noFill/>
                    </a:lnTlToBr>
                    <a:lnBlToTr>
                      <a:noFill/>
                    </a:lnBlToTr>
                    <a:noFill/>
                  </a:tcPr>
                </a:tc>
              </a:tr>
              <a:tr h="335262">
                <a:tc>
                  <a:txBody>
                    <a:bodyPr/>
                    <a:lstStyle/>
                    <a:p>
                      <a:pPr marL="342900" marR="0" lvl="0" indent="-342900" algn="l"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Long term cost increase</a:t>
                      </a:r>
                      <a:endParaRPr kumimoji="0" lang="en-US" sz="1600" b="1" i="0" u="none" strike="noStrike" cap="none" normalizeH="0" baseline="0" dirty="0" smtClean="0">
                        <a:ln>
                          <a:noFill/>
                        </a:ln>
                        <a:solidFill>
                          <a:schemeClr val="tx1"/>
                        </a:solidFill>
                        <a:effectLst/>
                        <a:latin typeface="Arial" pitchFamily="34" charset="0"/>
                      </a:endParaRPr>
                    </a:p>
                  </a:txBody>
                  <a:tcPr marT="45712" marB="45712"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 ($ 1.8 Billion)</a:t>
                      </a:r>
                      <a:endParaRPr kumimoji="0" lang="en-US" sz="1600" b="0"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$ 3.2 Billion</a:t>
                      </a:r>
                      <a:endParaRPr kumimoji="0" lang="en-US" sz="1600" b="0"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$ 1.6 Billion</a:t>
                      </a:r>
                      <a:endParaRPr kumimoji="0" lang="en-US" sz="1600" b="0" i="0" u="none" strike="noStrike" cap="none" normalizeH="0" baseline="0" smtClean="0">
                        <a:ln>
                          <a:noFill/>
                        </a:ln>
                        <a:solidFill>
                          <a:schemeClr val="tx1"/>
                        </a:solidFill>
                        <a:effectLst/>
                        <a:latin typeface="Arial" pitchFamily="34" charset="0"/>
                      </a:endParaRPr>
                    </a:p>
                  </a:txBody>
                  <a:tcPr marT="45712" marB="45712" anchor="b" horzOverflow="overflow">
                    <a:lnL>
                      <a:noFill/>
                    </a:lnL>
                    <a:lnR cap="flat">
                      <a:noFill/>
                    </a:lnR>
                    <a:lnT>
                      <a:noFill/>
                    </a:lnT>
                    <a:lnB>
                      <a:noFill/>
                    </a:lnB>
                    <a:lnTlToBr>
                      <a:noFill/>
                    </a:lnTlToBr>
                    <a:lnBlToTr>
                      <a:noFill/>
                    </a:lnBlToTr>
                    <a:noFill/>
                  </a:tcPr>
                </a:tc>
              </a:tr>
              <a:tr h="335262">
                <a:tc>
                  <a:txBody>
                    <a:bodyPr/>
                    <a:lstStyle/>
                    <a:p>
                      <a:pPr marL="342900" marR="0" lvl="0" indent="-342900" algn="l"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As % of hospital costs</a:t>
                      </a:r>
                      <a:endParaRPr kumimoji="0" lang="en-US" sz="1600" b="1" i="0" u="none" strike="noStrike" cap="none" normalizeH="0" baseline="0" dirty="0" smtClean="0">
                        <a:ln>
                          <a:noFill/>
                        </a:ln>
                        <a:solidFill>
                          <a:schemeClr val="tx1"/>
                        </a:solidFill>
                        <a:effectLst/>
                        <a:latin typeface="Arial" pitchFamily="34" charset="0"/>
                      </a:endParaRPr>
                    </a:p>
                  </a:txBody>
                  <a:tcPr marT="45712" marB="45712"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-0.5%</a:t>
                      </a:r>
                      <a:endParaRPr kumimoji="0" lang="en-US" sz="1600" b="0" i="0" u="none" strike="noStrike" cap="none" normalizeH="0" baseline="0" dirty="0" smtClean="0">
                        <a:ln>
                          <a:noFill/>
                        </a:ln>
                        <a:solidFill>
                          <a:schemeClr val="tx1"/>
                        </a:solidFill>
                        <a:effectLst/>
                        <a:latin typeface="Arial" pitchFamily="34" charset="0"/>
                      </a:endParaRPr>
                    </a:p>
                  </a:txBody>
                  <a:tcPr marT="45712" marB="45712"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0.8%</a:t>
                      </a:r>
                      <a:endParaRPr kumimoji="0" lang="en-US" sz="1600" b="0" i="0" u="none" strike="noStrike" cap="none" normalizeH="0" baseline="0" dirty="0" smtClean="0">
                        <a:ln>
                          <a:noFill/>
                        </a:ln>
                        <a:solidFill>
                          <a:schemeClr val="tx1"/>
                        </a:solidFill>
                        <a:effectLst/>
                        <a:latin typeface="Arial" pitchFamily="34" charset="0"/>
                      </a:endParaRPr>
                    </a:p>
                  </a:txBody>
                  <a:tcPr marT="45712" marB="45712"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0.4%</a:t>
                      </a:r>
                      <a:endParaRPr kumimoji="0" lang="en-US" sz="1600" b="0" i="0" u="none" strike="noStrike" cap="none" normalizeH="0" baseline="0" dirty="0" smtClean="0">
                        <a:ln>
                          <a:noFill/>
                        </a:ln>
                        <a:solidFill>
                          <a:schemeClr val="tx1"/>
                        </a:solidFill>
                        <a:effectLst/>
                        <a:latin typeface="Arial" pitchFamily="34" charset="0"/>
                      </a:endParaRPr>
                    </a:p>
                  </a:txBody>
                  <a:tcPr marT="45712" marB="45712" anchor="b" horzOverflow="overflow">
                    <a:lnL>
                      <a:noFill/>
                    </a:lnL>
                    <a:lnR cap="flat">
                      <a:noFill/>
                    </a:lnR>
                    <a:lnT>
                      <a:noFill/>
                    </a:lnT>
                    <a:lnB>
                      <a:noFill/>
                    </a:lnB>
                    <a:lnTlToBr>
                      <a:noFill/>
                    </a:lnTlToBr>
                    <a:lnBlToTr>
                      <a:noFill/>
                    </a:lnBlToTr>
                    <a:noFill/>
                  </a:tcPr>
                </a:tc>
              </a:tr>
              <a:tr h="33526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ndParaRPr>
                    </a:p>
                  </a:txBody>
                  <a:tcPr marT="45712" marB="45712"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ndParaRPr>
                    </a:p>
                  </a:txBody>
                  <a:tcPr marT="45712" marB="45712" anchor="b" horzOverflow="overflow">
                    <a:lnL>
                      <a:noFill/>
                    </a:lnL>
                    <a:lnR cap="flat">
                      <a:noFill/>
                    </a:lnR>
                    <a:lnT>
                      <a:noFill/>
                    </a:lnT>
                    <a:lnB>
                      <a:noFill/>
                    </a:lnB>
                    <a:lnTlToBr>
                      <a:noFill/>
                    </a:lnTlToBr>
                    <a:lnBlToTr>
                      <a:noFill/>
                    </a:lnBlToTr>
                    <a:noFill/>
                  </a:tcPr>
                </a:tc>
              </a:tr>
              <a:tr h="579101">
                <a:tc>
                  <a:txBody>
                    <a:bodyPr/>
                    <a:lstStyle/>
                    <a:p>
                      <a:pPr marL="342900" marR="0" lvl="0" indent="-342900" algn="l"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Short term cost increase (save 40% of average)</a:t>
                      </a:r>
                      <a:endParaRPr kumimoji="0" lang="en-US" sz="1600" b="1" i="0" u="none" strike="noStrike" cap="none" normalizeH="0" baseline="0" smtClean="0">
                        <a:ln>
                          <a:noFill/>
                        </a:ln>
                        <a:solidFill>
                          <a:schemeClr val="tx1"/>
                        </a:solidFill>
                        <a:effectLst/>
                        <a:latin typeface="Arial" pitchFamily="34" charset="0"/>
                      </a:endParaRPr>
                    </a:p>
                  </a:txBody>
                  <a:tcPr marT="45712" marB="45712"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($ 2.4 Billion)</a:t>
                      </a:r>
                      <a:endParaRPr kumimoji="0" lang="en-US" sz="1600" b="0"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$ 5.8 Billion</a:t>
                      </a:r>
                      <a:endParaRPr kumimoji="0" lang="en-US" sz="1600" b="0"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$ 5.7 Billion</a:t>
                      </a:r>
                      <a:endParaRPr kumimoji="0" lang="en-US" sz="1600" b="0" i="0" u="none" strike="noStrike" cap="none" normalizeH="0" baseline="0" smtClean="0">
                        <a:ln>
                          <a:noFill/>
                        </a:ln>
                        <a:solidFill>
                          <a:schemeClr val="tx1"/>
                        </a:solidFill>
                        <a:effectLst/>
                        <a:latin typeface="Arial" pitchFamily="34" charset="0"/>
                      </a:endParaRPr>
                    </a:p>
                  </a:txBody>
                  <a:tcPr marT="45712" marB="45712" anchor="b" horzOverflow="overflow">
                    <a:lnL>
                      <a:noFill/>
                    </a:lnL>
                    <a:lnR cap="flat">
                      <a:noFill/>
                    </a:lnR>
                    <a:lnT>
                      <a:noFill/>
                    </a:lnT>
                    <a:lnB>
                      <a:noFill/>
                    </a:lnB>
                    <a:lnTlToBr>
                      <a:noFill/>
                    </a:lnTlToBr>
                    <a:lnBlToTr>
                      <a:noFill/>
                    </a:lnBlToTr>
                    <a:noFill/>
                  </a:tcPr>
                </a:tc>
              </a:tr>
              <a:tr h="335262">
                <a:tc>
                  <a:txBody>
                    <a:bodyPr/>
                    <a:lstStyle/>
                    <a:p>
                      <a:pPr marL="342900" marR="0" lvl="0" indent="-342900" algn="l"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   As % of hospital costs</a:t>
                      </a:r>
                      <a:endParaRPr kumimoji="0" lang="en-US" sz="1600" b="1" i="0" u="none" strike="noStrike" cap="none" normalizeH="0" baseline="0" smtClean="0">
                        <a:ln>
                          <a:noFill/>
                        </a:ln>
                        <a:solidFill>
                          <a:schemeClr val="tx1"/>
                        </a:solidFill>
                        <a:effectLst/>
                        <a:latin typeface="Arial" pitchFamily="34" charset="0"/>
                      </a:endParaRPr>
                    </a:p>
                  </a:txBody>
                  <a:tcPr marT="45712" marB="45712"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-0.1%</a:t>
                      </a:r>
                      <a:endParaRPr kumimoji="0" lang="en-US" sz="1600" b="0"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600" b="0" i="0" u="none" strike="noStrike" cap="none" normalizeH="0" baseline="0" smtClean="0">
                        <a:ln>
                          <a:noFill/>
                        </a:ln>
                        <a:solidFill>
                          <a:schemeClr val="tx1"/>
                        </a:solidFill>
                        <a:effectLst/>
                        <a:latin typeface="Arial" pitchFamily="34" charset="0"/>
                      </a:endParaRPr>
                    </a:p>
                  </a:txBody>
                  <a:tcPr marT="45712" marB="45712"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n-US" sz="1600" b="0" i="0" u="none" strike="noStrike" cap="none" normalizeH="0" baseline="0" smtClean="0">
                        <a:ln>
                          <a:noFill/>
                        </a:ln>
                        <a:solidFill>
                          <a:schemeClr val="tx1"/>
                        </a:solidFill>
                        <a:effectLst/>
                        <a:latin typeface="Arial" pitchFamily="34" charset="0"/>
                      </a:endParaRPr>
                    </a:p>
                  </a:txBody>
                  <a:tcPr marT="45712" marB="45712" anchor="b" horzOverflow="overflow">
                    <a:lnL>
                      <a:noFill/>
                    </a:lnL>
                    <a:lnR cap="flat">
                      <a:noFill/>
                    </a:lnR>
                    <a:lnT>
                      <a:noFill/>
                    </a:lnT>
                    <a:lnB cap="flat">
                      <a:noFill/>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smtClean="0"/>
              <a:t> </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FontTx/>
              <a:buNone/>
            </a:pPr>
            <a:fld id="{DD726B23-C6BC-4387-8295-5C4B61B85BC8}" type="slidenum">
              <a:rPr lang="en-US" altLang="en-US" b="0">
                <a:latin typeface="Times New Roman" panose="02020603050405020304" pitchFamily="18" charset="0"/>
              </a:rPr>
              <a:pPr>
                <a:spcBef>
                  <a:spcPct val="0"/>
                </a:spcBef>
                <a:buClrTx/>
                <a:buFontTx/>
                <a:buNone/>
              </a:pPr>
              <a:t>26</a:t>
            </a:fld>
            <a:endParaRPr lang="en-US" altLang="en-US" b="0">
              <a:latin typeface="Times New Roman" panose="02020603050405020304" pitchFamily="18" charset="0"/>
            </a:endParaRPr>
          </a:p>
        </p:txBody>
      </p:sp>
      <p:sp>
        <p:nvSpPr>
          <p:cNvPr id="60419" name="Rectangle 2"/>
          <p:cNvSpPr>
            <a:spLocks noGrp="1" noChangeArrowheads="1"/>
          </p:cNvSpPr>
          <p:nvPr>
            <p:ph type="title"/>
          </p:nvPr>
        </p:nvSpPr>
        <p:spPr/>
        <p:txBody>
          <a:bodyPr/>
          <a:lstStyle/>
          <a:p>
            <a:r>
              <a:rPr lang="en-US" altLang="en-US" smtClean="0"/>
              <a:t>Conclusions</a:t>
            </a:r>
          </a:p>
        </p:txBody>
      </p:sp>
      <p:sp>
        <p:nvSpPr>
          <p:cNvPr id="60420" name="Rectangle 3"/>
          <p:cNvSpPr>
            <a:spLocks noGrp="1" noChangeArrowheads="1"/>
          </p:cNvSpPr>
          <p:nvPr>
            <p:ph type="body" idx="1"/>
          </p:nvPr>
        </p:nvSpPr>
        <p:spPr/>
        <p:txBody>
          <a:bodyPr/>
          <a:lstStyle/>
          <a:p>
            <a:pPr>
              <a:lnSpc>
                <a:spcPct val="90000"/>
              </a:lnSpc>
            </a:pPr>
            <a:r>
              <a:rPr lang="en-US" altLang="en-US" dirty="0" smtClean="0"/>
              <a:t>Principal source of avoided costs is avoided days</a:t>
            </a:r>
          </a:p>
          <a:p>
            <a:pPr lvl="1">
              <a:lnSpc>
                <a:spcPct val="90000"/>
              </a:lnSpc>
            </a:pPr>
            <a:r>
              <a:rPr lang="en-US" altLang="en-US" dirty="0" smtClean="0"/>
              <a:t>LOS reduction across all patients, but complications rare</a:t>
            </a:r>
          </a:p>
          <a:p>
            <a:pPr lvl="1">
              <a:lnSpc>
                <a:spcPct val="90000"/>
              </a:lnSpc>
            </a:pPr>
            <a:r>
              <a:rPr lang="en-US" altLang="en-US" dirty="0" smtClean="0"/>
              <a:t>LOS change approximately ¼ day of a 5 day admission</a:t>
            </a:r>
          </a:p>
          <a:p>
            <a:pPr lvl="1">
              <a:lnSpc>
                <a:spcPct val="90000"/>
              </a:lnSpc>
            </a:pPr>
            <a:r>
              <a:rPr lang="en-US" altLang="en-US" dirty="0" smtClean="0"/>
              <a:t>Some due to reduced complications, both measured and unmeasured</a:t>
            </a:r>
          </a:p>
          <a:p>
            <a:pPr lvl="1">
              <a:lnSpc>
                <a:spcPct val="90000"/>
              </a:lnSpc>
            </a:pPr>
            <a:r>
              <a:rPr lang="en-US" altLang="en-US" dirty="0" smtClean="0"/>
              <a:t>Also likely associated with improved ability of nurses to deliver care efficiently</a:t>
            </a:r>
          </a:p>
          <a:p>
            <a:pPr lvl="2">
              <a:lnSpc>
                <a:spcPct val="90000"/>
              </a:lnSpc>
            </a:pPr>
            <a:r>
              <a:rPr lang="en-US" altLang="en-US" dirty="0" smtClean="0"/>
              <a:t>Complete admission/discharge process &amp; reduce delays</a:t>
            </a:r>
          </a:p>
          <a:p>
            <a:pPr>
              <a:lnSpc>
                <a:spcPct val="90000"/>
              </a:lnSpc>
            </a:pPr>
            <a:r>
              <a:rPr lang="en-US" altLang="en-US" dirty="0" smtClean="0"/>
              <a:t>Given relative magnitude of savings, it is unlikely that increasing complications included in analysis would substantially add to cost savings</a:t>
            </a:r>
          </a:p>
          <a:p>
            <a:pPr lvl="1">
              <a:lnSpc>
                <a:spcPct val="90000"/>
              </a:lnSpc>
            </a:pPr>
            <a:r>
              <a:rPr lang="en-US" altLang="en-US" dirty="0" smtClean="0"/>
              <a:t>Dall, et al., Medical Care adds more adverse events, alternative modeling, similar conclusion</a:t>
            </a:r>
          </a:p>
          <a:p>
            <a:pPr>
              <a:lnSpc>
                <a:spcPct val="90000"/>
              </a:lnSpc>
            </a:pPr>
            <a:r>
              <a:rPr lang="en-US" altLang="en-US" dirty="0" smtClean="0"/>
              <a:t>Given current nursing models:</a:t>
            </a:r>
          </a:p>
          <a:p>
            <a:pPr lvl="1">
              <a:lnSpc>
                <a:spcPct val="90000"/>
              </a:lnSpc>
            </a:pPr>
            <a:r>
              <a:rPr lang="en-US" altLang="en-US" dirty="0" smtClean="0"/>
              <a:t>Increasing RN share of licensed pays for itself</a:t>
            </a:r>
          </a:p>
          <a:p>
            <a:pPr lvl="1">
              <a:lnSpc>
                <a:spcPct val="90000"/>
              </a:lnSpc>
            </a:pPr>
            <a:r>
              <a:rPr lang="en-US" altLang="en-US" dirty="0" smtClean="0"/>
              <a:t>Increasing hours do not appear to pay for themselves</a:t>
            </a:r>
          </a:p>
          <a:p>
            <a:pPr>
              <a:lnSpc>
                <a:spcPct val="90000"/>
              </a:lnSpc>
            </a:pPr>
            <a:r>
              <a:rPr lang="en-US" altLang="en-US" dirty="0" smtClean="0"/>
              <a:t>However…</a:t>
            </a:r>
          </a:p>
          <a:p>
            <a:pPr lvl="1">
              <a:lnSpc>
                <a:spcPct val="90000"/>
              </a:lnSpc>
            </a:pPr>
            <a:endParaRPr lang="en-US" altLang="en-US" dirty="0" smtClean="0"/>
          </a:p>
        </p:txBody>
      </p:sp>
      <p:sp>
        <p:nvSpPr>
          <p:cNvPr id="2" name="Date Placeholder 1"/>
          <p:cNvSpPr>
            <a:spLocks noGrp="1"/>
          </p:cNvSpPr>
          <p:nvPr>
            <p:ph type="dt" sz="half" idx="10"/>
          </p:nvPr>
        </p:nvSpPr>
        <p:spPr/>
        <p:txBody>
          <a:bodyPr/>
          <a:lstStyle/>
          <a:p>
            <a:pPr>
              <a:defRPr/>
            </a:pPr>
            <a:r>
              <a:rPr lang="en-US" smtClean="0"/>
              <a:t> </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Recent study found increased staffing did pay for itself</a:t>
            </a:r>
          </a:p>
        </p:txBody>
      </p:sp>
      <p:sp>
        <p:nvSpPr>
          <p:cNvPr id="62467" name="Content Placeholder 2"/>
          <p:cNvSpPr>
            <a:spLocks noGrp="1"/>
          </p:cNvSpPr>
          <p:nvPr>
            <p:ph idx="1"/>
          </p:nvPr>
        </p:nvSpPr>
        <p:spPr/>
        <p:txBody>
          <a:bodyPr/>
          <a:lstStyle/>
          <a:p>
            <a:r>
              <a:rPr lang="en-US" altLang="en-US" smtClean="0"/>
              <a:t>Martsolf et al., “Examining the value of inpatient nurse staffing: an assessment of quality and patient care costs,” Medical Care, 2014</a:t>
            </a:r>
          </a:p>
          <a:p>
            <a:r>
              <a:rPr lang="en-US" altLang="en-US" smtClean="0"/>
              <a:t>“Increases in nurse staffing levels were associated with…</a:t>
            </a:r>
          </a:p>
          <a:p>
            <a:pPr lvl="1"/>
            <a:r>
              <a:rPr lang="en-US" altLang="en-US" smtClean="0"/>
              <a:t>“reductions in nursing-sensitive adverse events and length of stay</a:t>
            </a:r>
          </a:p>
          <a:p>
            <a:pPr lvl="1"/>
            <a:r>
              <a:rPr lang="en-US" altLang="en-US" smtClean="0"/>
              <a:t>“but did not lead to increases in patient care costs.</a:t>
            </a:r>
          </a:p>
          <a:p>
            <a:pPr lvl="1"/>
            <a:r>
              <a:rPr lang="en-US" altLang="en-US" smtClean="0"/>
              <a:t>“Changing skill mix by increasing the number of registered nurses, as a proportion of licensed nursing staff, led to reductions in costs.</a:t>
            </a:r>
          </a:p>
          <a:p>
            <a:r>
              <a:rPr lang="en-US" altLang="en-US" smtClean="0"/>
              <a:t>What’s different in this study from prior business case:</a:t>
            </a:r>
          </a:p>
          <a:p>
            <a:pPr lvl="1"/>
            <a:r>
              <a:rPr lang="en-US" altLang="en-US" smtClean="0"/>
              <a:t>Different methods</a:t>
            </a:r>
          </a:p>
          <a:p>
            <a:pPr lvl="1"/>
            <a:r>
              <a:rPr lang="en-US" altLang="en-US" smtClean="0"/>
              <a:t>Analyzes costs in same data base as adverse events and LOS</a:t>
            </a:r>
          </a:p>
          <a:p>
            <a:pPr lvl="1"/>
            <a:r>
              <a:rPr lang="en-US" altLang="en-US" smtClean="0"/>
              <a:t>Does not try to isolate the associated costs of higher nursing levels</a:t>
            </a:r>
          </a:p>
          <a:p>
            <a:r>
              <a:rPr lang="en-US" altLang="en-US" smtClean="0"/>
              <a:t>If confirmed in additional research, important support to argument that higher staffing that increases safe and reliable care is affordable.</a:t>
            </a:r>
          </a:p>
        </p:txBody>
      </p:sp>
      <p:sp>
        <p:nvSpPr>
          <p:cNvPr id="62468" name="Slide Number Placeholder 3"/>
          <p:cNvSpPr>
            <a:spLocks noGrp="1"/>
          </p:cNvSpPr>
          <p:nvPr>
            <p:ph type="sldNum" sz="quarter" idx="12"/>
          </p:nvPr>
        </p:nvSpPr>
        <p:spPr>
          <a:noFill/>
        </p:spPr>
        <p:txBody>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FontTx/>
              <a:buNone/>
            </a:pPr>
            <a:fld id="{D0A93427-5332-43CD-BE85-A8E663FD622D}" type="slidenum">
              <a:rPr lang="en-US" altLang="en-US" b="0">
                <a:latin typeface="Times New Roman" panose="02020603050405020304" pitchFamily="18" charset="0"/>
              </a:rPr>
              <a:pPr>
                <a:spcBef>
                  <a:spcPct val="0"/>
                </a:spcBef>
                <a:buClrTx/>
                <a:buFontTx/>
                <a:buNone/>
              </a:pPr>
              <a:t>27</a:t>
            </a:fld>
            <a:endParaRPr lang="en-US" altLang="en-US" b="0">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smtClean="0"/>
              <a:t> </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Regression-based </a:t>
            </a:r>
            <a:r>
              <a:rPr lang="en-US" dirty="0"/>
              <a:t>estimates of changes in cost/admission of higher staffing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2977367"/>
              </p:ext>
            </p:extLst>
          </p:nvPr>
        </p:nvGraphicFramePr>
        <p:xfrm>
          <a:off x="457200" y="1066800"/>
          <a:ext cx="7924799" cy="1916123"/>
        </p:xfrm>
        <a:graphic>
          <a:graphicData uri="http://schemas.openxmlformats.org/drawingml/2006/table">
            <a:tbl>
              <a:tblPr>
                <a:tableStyleId>{5C22544A-7EE6-4342-B048-85BDC9FD1C3A}</a:tableStyleId>
              </a:tblPr>
              <a:tblGrid>
                <a:gridCol w="3921788"/>
                <a:gridCol w="1508381"/>
                <a:gridCol w="1345939"/>
                <a:gridCol w="1148691"/>
              </a:tblGrid>
              <a:tr h="344640">
                <a:tc gridSpan="4">
                  <a:txBody>
                    <a:bodyPr/>
                    <a:lstStyle/>
                    <a:p>
                      <a:pPr algn="ctr" fontAlgn="b"/>
                      <a:r>
                        <a:rPr lang="en-US" sz="1800" b="1" u="none" strike="noStrike" dirty="0">
                          <a:effectLst/>
                        </a:rPr>
                        <a:t>Change in cost/admission</a:t>
                      </a:r>
                      <a:endParaRPr lang="en-US" sz="1800" b="1" i="0" u="none" strike="noStrike" dirty="0">
                        <a:solidFill>
                          <a:srgbClr val="000000"/>
                        </a:solidFill>
                        <a:effectLst/>
                        <a:latin typeface="Calibri"/>
                      </a:endParaRPr>
                    </a:p>
                  </a:txBody>
                  <a:tcPr marL="4763" marR="4763" marT="4763" marB="0" anchor="b"/>
                </a:tc>
                <a:tc hMerge="1">
                  <a:txBody>
                    <a:bodyPr/>
                    <a:lstStyle/>
                    <a:p>
                      <a:endParaRPr lang="en-US"/>
                    </a:p>
                  </a:txBody>
                  <a:tcPr/>
                </a:tc>
                <a:tc hMerge="1">
                  <a:txBody>
                    <a:bodyPr/>
                    <a:lstStyle/>
                    <a:p>
                      <a:endParaRPr lang="en-US"/>
                    </a:p>
                  </a:txBody>
                  <a:tcPr/>
                </a:tc>
                <a:tc hMerge="1">
                  <a:txBody>
                    <a:bodyPr/>
                    <a:lstStyle/>
                    <a:p>
                      <a:endParaRPr lang="en-US"/>
                    </a:p>
                  </a:txBody>
                  <a:tcPr/>
                </a:tc>
              </a:tr>
              <a:tr h="344640">
                <a:tc>
                  <a:txBody>
                    <a:bodyPr/>
                    <a:lstStyle/>
                    <a:p>
                      <a:pPr algn="l" fontAlgn="b"/>
                      <a:endParaRPr lang="en-US" sz="1800" b="0" i="0" u="none" strike="noStrike" dirty="0">
                        <a:solidFill>
                          <a:srgbClr val="000000"/>
                        </a:solidFill>
                        <a:effectLst/>
                        <a:latin typeface="Calibri"/>
                      </a:endParaRPr>
                    </a:p>
                  </a:txBody>
                  <a:tcPr marL="4763" marR="4763" marT="4763" marB="0" anchor="b"/>
                </a:tc>
                <a:tc>
                  <a:txBody>
                    <a:bodyPr/>
                    <a:lstStyle/>
                    <a:p>
                      <a:pPr algn="ctr" fontAlgn="b"/>
                      <a:endParaRPr lang="en-US" sz="1800" b="0" i="0" u="none" strike="noStrike">
                        <a:solidFill>
                          <a:srgbClr val="000000"/>
                        </a:solidFill>
                        <a:effectLst/>
                        <a:latin typeface="Calibri"/>
                      </a:endParaRPr>
                    </a:p>
                  </a:txBody>
                  <a:tcPr marL="4763" marR="4763" marT="4763" marB="0" anchor="b"/>
                </a:tc>
                <a:tc gridSpan="2">
                  <a:txBody>
                    <a:bodyPr/>
                    <a:lstStyle/>
                    <a:p>
                      <a:pPr algn="ctr" fontAlgn="b"/>
                      <a:r>
                        <a:rPr lang="en-US" sz="1800" u="none" strike="noStrike">
                          <a:effectLst/>
                        </a:rPr>
                        <a:t>95% Confidence interval</a:t>
                      </a:r>
                      <a:endParaRPr lang="en-US" sz="1800" b="0" i="0" u="none" strike="noStrike">
                        <a:solidFill>
                          <a:srgbClr val="000000"/>
                        </a:solidFill>
                        <a:effectLst/>
                        <a:latin typeface="Calibri"/>
                      </a:endParaRPr>
                    </a:p>
                  </a:txBody>
                  <a:tcPr marL="4763" marR="4763" marT="4763" marB="0" anchor="b"/>
                </a:tc>
                <a:tc hMerge="1">
                  <a:txBody>
                    <a:bodyPr/>
                    <a:lstStyle/>
                    <a:p>
                      <a:endParaRPr lang="en-US"/>
                    </a:p>
                  </a:txBody>
                  <a:tcPr/>
                </a:tc>
              </a:tr>
              <a:tr h="344640">
                <a:tc>
                  <a:txBody>
                    <a:bodyPr/>
                    <a:lstStyle/>
                    <a:p>
                      <a:pPr algn="l" fontAlgn="b"/>
                      <a:r>
                        <a:rPr lang="en-US" sz="1800" u="none" strike="noStrike" dirty="0">
                          <a:effectLst/>
                        </a:rPr>
                        <a:t>Staffing Measure</a:t>
                      </a:r>
                      <a:endParaRPr lang="en-US" sz="1800" b="0" i="0" u="none" strike="noStrike" dirty="0">
                        <a:solidFill>
                          <a:srgbClr val="000000"/>
                        </a:solidFill>
                        <a:effectLst/>
                        <a:latin typeface="Calibri"/>
                      </a:endParaRPr>
                    </a:p>
                  </a:txBody>
                  <a:tcPr marL="4763" marR="4763" marT="4763" marB="0" anchor="b"/>
                </a:tc>
                <a:tc>
                  <a:txBody>
                    <a:bodyPr/>
                    <a:lstStyle/>
                    <a:p>
                      <a:pPr algn="r" fontAlgn="b"/>
                      <a:r>
                        <a:rPr lang="en-US" sz="1800" u="none" strike="noStrike">
                          <a:effectLst/>
                        </a:rPr>
                        <a:t>Estimate</a:t>
                      </a:r>
                      <a:endParaRPr lang="en-US" sz="1800" b="0" i="0" u="none" strike="noStrike">
                        <a:solidFill>
                          <a:srgbClr val="000000"/>
                        </a:solidFill>
                        <a:effectLst/>
                        <a:latin typeface="Calibri"/>
                      </a:endParaRPr>
                    </a:p>
                  </a:txBody>
                  <a:tcPr marL="4763" marR="4763" marT="4763" marB="0" anchor="b"/>
                </a:tc>
                <a:tc>
                  <a:txBody>
                    <a:bodyPr/>
                    <a:lstStyle/>
                    <a:p>
                      <a:pPr algn="r" fontAlgn="b"/>
                      <a:r>
                        <a:rPr lang="en-US" sz="1800" u="none" strike="noStrike">
                          <a:effectLst/>
                        </a:rPr>
                        <a:t>Low</a:t>
                      </a:r>
                      <a:endParaRPr lang="en-US" sz="1800" b="0" i="0" u="none" strike="noStrike">
                        <a:solidFill>
                          <a:srgbClr val="000000"/>
                        </a:solidFill>
                        <a:effectLst/>
                        <a:latin typeface="Calibri"/>
                      </a:endParaRPr>
                    </a:p>
                  </a:txBody>
                  <a:tcPr marL="4763" marR="4763" marT="4763" marB="0" anchor="b"/>
                </a:tc>
                <a:tc>
                  <a:txBody>
                    <a:bodyPr/>
                    <a:lstStyle/>
                    <a:p>
                      <a:pPr algn="r" fontAlgn="b"/>
                      <a:r>
                        <a:rPr lang="en-US" sz="1800" u="none" strike="noStrike">
                          <a:effectLst/>
                        </a:rPr>
                        <a:t>High</a:t>
                      </a:r>
                      <a:endParaRPr lang="en-US" sz="1800" b="0" i="0" u="none" strike="noStrike">
                        <a:solidFill>
                          <a:srgbClr val="000000"/>
                        </a:solidFill>
                        <a:effectLst/>
                        <a:latin typeface="Calibri"/>
                      </a:endParaRPr>
                    </a:p>
                  </a:txBody>
                  <a:tcPr marL="4763" marR="4763" marT="4763" marB="0" anchor="b"/>
                </a:tc>
              </a:tr>
              <a:tr h="344640">
                <a:tc>
                  <a:txBody>
                    <a:bodyPr/>
                    <a:lstStyle/>
                    <a:p>
                      <a:pPr algn="l" fontAlgn="b"/>
                      <a:r>
                        <a:rPr lang="en-US" sz="1800" u="none" strike="noStrike" dirty="0">
                          <a:effectLst/>
                        </a:rPr>
                        <a:t>% Licensed that are RN</a:t>
                      </a:r>
                      <a:endParaRPr lang="en-US" sz="1800" b="0" i="0" u="none" strike="noStrike" dirty="0">
                        <a:solidFill>
                          <a:srgbClr val="000000"/>
                        </a:solidFill>
                        <a:effectLst/>
                        <a:latin typeface="Calibri"/>
                      </a:endParaRPr>
                    </a:p>
                  </a:txBody>
                  <a:tcPr marL="4763" marR="4763" marT="4763" marB="0" anchor="b"/>
                </a:tc>
                <a:tc>
                  <a:txBody>
                    <a:bodyPr/>
                    <a:lstStyle/>
                    <a:p>
                      <a:pPr algn="r" fontAlgn="b"/>
                      <a:r>
                        <a:rPr lang="en-US" sz="1800" u="none" strike="noStrike" dirty="0">
                          <a:effectLst/>
                        </a:rPr>
                        <a:t> $              (87)</a:t>
                      </a:r>
                      <a:endParaRPr lang="en-US" sz="1800" b="0" i="0" u="none" strike="noStrike" dirty="0">
                        <a:solidFill>
                          <a:srgbClr val="000000"/>
                        </a:solidFill>
                        <a:effectLst/>
                        <a:latin typeface="Calibri"/>
                      </a:endParaRPr>
                    </a:p>
                  </a:txBody>
                  <a:tcPr marL="4763" marR="4763" marT="4763" marB="0" anchor="b"/>
                </a:tc>
                <a:tc>
                  <a:txBody>
                    <a:bodyPr/>
                    <a:lstStyle/>
                    <a:p>
                      <a:pPr algn="r" fontAlgn="b"/>
                      <a:r>
                        <a:rPr lang="en-US" sz="1800" u="none" strike="noStrike" dirty="0">
                          <a:effectLst/>
                        </a:rPr>
                        <a:t> $         (154)</a:t>
                      </a:r>
                      <a:endParaRPr lang="en-US" sz="1800" b="0" i="0" u="none" strike="noStrike" dirty="0">
                        <a:solidFill>
                          <a:srgbClr val="000000"/>
                        </a:solidFill>
                        <a:effectLst/>
                        <a:latin typeface="Calibri"/>
                      </a:endParaRPr>
                    </a:p>
                  </a:txBody>
                  <a:tcPr marL="4763" marR="4763" marT="4763" marB="0" anchor="b"/>
                </a:tc>
                <a:tc>
                  <a:txBody>
                    <a:bodyPr/>
                    <a:lstStyle/>
                    <a:p>
                      <a:pPr algn="r" fontAlgn="b"/>
                      <a:r>
                        <a:rPr lang="en-US" sz="1800" u="none" strike="noStrike" dirty="0">
                          <a:effectLst/>
                        </a:rPr>
                        <a:t> $        (20)</a:t>
                      </a:r>
                      <a:endParaRPr lang="en-US" sz="1800" b="0" i="0" u="none" strike="noStrike" dirty="0">
                        <a:solidFill>
                          <a:srgbClr val="000000"/>
                        </a:solidFill>
                        <a:effectLst/>
                        <a:latin typeface="Calibri"/>
                      </a:endParaRPr>
                    </a:p>
                  </a:txBody>
                  <a:tcPr marL="4763" marR="4763" marT="4763" marB="0" anchor="b"/>
                </a:tc>
              </a:tr>
              <a:tr h="228119">
                <a:tc>
                  <a:txBody>
                    <a:bodyPr/>
                    <a:lstStyle/>
                    <a:p>
                      <a:pPr algn="l" fontAlgn="b"/>
                      <a:r>
                        <a:rPr lang="en-US" sz="1800" u="none" strike="noStrike" dirty="0">
                          <a:effectLst/>
                        </a:rPr>
                        <a:t>RN+LPN hours per 1000 inpatient days</a:t>
                      </a:r>
                      <a:endParaRPr lang="en-US" sz="1800" b="0" i="0" u="none" strike="noStrike" dirty="0">
                        <a:solidFill>
                          <a:srgbClr val="000000"/>
                        </a:solidFill>
                        <a:effectLst/>
                        <a:latin typeface="Calibri"/>
                      </a:endParaRPr>
                    </a:p>
                  </a:txBody>
                  <a:tcPr marL="4763" marR="4763" marT="4763" marB="0" anchor="b"/>
                </a:tc>
                <a:tc>
                  <a:txBody>
                    <a:bodyPr/>
                    <a:lstStyle/>
                    <a:p>
                      <a:pPr algn="r" fontAlgn="b"/>
                      <a:r>
                        <a:rPr lang="en-US" sz="1800" u="none" strike="noStrike" dirty="0">
                          <a:effectLst/>
                        </a:rPr>
                        <a:t> $             167 </a:t>
                      </a:r>
                      <a:endParaRPr lang="en-US" sz="1800" b="0" i="0" u="none" strike="noStrike" dirty="0">
                        <a:solidFill>
                          <a:srgbClr val="000000"/>
                        </a:solidFill>
                        <a:effectLst/>
                        <a:latin typeface="Calibri"/>
                      </a:endParaRPr>
                    </a:p>
                  </a:txBody>
                  <a:tcPr marL="4763" marR="4763" marT="4763" marB="0" anchor="b"/>
                </a:tc>
                <a:tc>
                  <a:txBody>
                    <a:bodyPr/>
                    <a:lstStyle/>
                    <a:p>
                      <a:pPr algn="r" fontAlgn="b"/>
                      <a:r>
                        <a:rPr lang="en-US" sz="1800" u="none" strike="noStrike" dirty="0">
                          <a:effectLst/>
                        </a:rPr>
                        <a:t> $           (35)</a:t>
                      </a:r>
                      <a:endParaRPr lang="en-US" sz="1800" b="0" i="0" u="none" strike="noStrike" dirty="0">
                        <a:solidFill>
                          <a:srgbClr val="000000"/>
                        </a:solidFill>
                        <a:effectLst/>
                        <a:latin typeface="Calibri"/>
                      </a:endParaRPr>
                    </a:p>
                  </a:txBody>
                  <a:tcPr marL="4763" marR="4763" marT="4763" marB="0" anchor="b"/>
                </a:tc>
                <a:tc>
                  <a:txBody>
                    <a:bodyPr/>
                    <a:lstStyle/>
                    <a:p>
                      <a:pPr algn="r" fontAlgn="b"/>
                      <a:r>
                        <a:rPr lang="en-US" sz="1800" u="none" strike="noStrike" dirty="0">
                          <a:effectLst/>
                        </a:rPr>
                        <a:t> $       368 </a:t>
                      </a:r>
                      <a:endParaRPr lang="en-US" sz="1800" b="0" i="0" u="none" strike="noStrike" dirty="0">
                        <a:solidFill>
                          <a:srgbClr val="000000"/>
                        </a:solidFill>
                        <a:effectLst/>
                        <a:latin typeface="Calibri"/>
                      </a:endParaRPr>
                    </a:p>
                  </a:txBody>
                  <a:tcPr marL="4763" marR="4763" marT="4763" marB="0" anchor="b"/>
                </a:tc>
              </a:tr>
              <a:tr h="258480">
                <a:tc>
                  <a:txBody>
                    <a:bodyPr/>
                    <a:lstStyle/>
                    <a:p>
                      <a:pPr algn="l" fontAlgn="b"/>
                      <a:r>
                        <a:rPr lang="en-US" sz="1200" u="none" strike="noStrike" dirty="0">
                          <a:effectLst/>
                        </a:rPr>
                        <a:t>Source: </a:t>
                      </a:r>
                      <a:r>
                        <a:rPr lang="en-US" sz="1200" u="none" strike="noStrike" dirty="0" err="1">
                          <a:effectLst/>
                        </a:rPr>
                        <a:t>Martsolf</a:t>
                      </a:r>
                      <a:r>
                        <a:rPr lang="en-US" sz="1200" u="none" strike="noStrike" dirty="0">
                          <a:effectLst/>
                        </a:rPr>
                        <a:t>, 2014</a:t>
                      </a:r>
                      <a:endParaRPr lang="en-US" sz="1200" b="0" i="0" u="none" strike="noStrike" dirty="0">
                        <a:solidFill>
                          <a:srgbClr val="000000"/>
                        </a:solidFill>
                        <a:effectLst/>
                        <a:latin typeface="Calibri"/>
                      </a:endParaRPr>
                    </a:p>
                  </a:txBody>
                  <a:tcPr marL="4763" marR="4763" marT="4763" marB="0" anchor="b"/>
                </a:tc>
                <a:tc>
                  <a:txBody>
                    <a:bodyPr/>
                    <a:lstStyle/>
                    <a:p>
                      <a:pPr algn="l" fontAlgn="b"/>
                      <a:endParaRPr lang="en-US" sz="1100" b="0" i="0" u="none" strike="noStrike">
                        <a:solidFill>
                          <a:srgbClr val="000000"/>
                        </a:solidFill>
                        <a:effectLst/>
                        <a:latin typeface="Times New Roman"/>
                      </a:endParaRPr>
                    </a:p>
                  </a:txBody>
                  <a:tcPr marL="4763" marR="4763" marT="4763" marB="0" anchor="b"/>
                </a:tc>
                <a:tc>
                  <a:txBody>
                    <a:bodyPr/>
                    <a:lstStyle/>
                    <a:p>
                      <a:pPr algn="l" fontAlgn="b"/>
                      <a:endParaRPr lang="en-US" sz="1100" b="0" i="0" u="none" strike="noStrike">
                        <a:solidFill>
                          <a:srgbClr val="000000"/>
                        </a:solidFill>
                        <a:effectLst/>
                        <a:latin typeface="Times New Roman"/>
                      </a:endParaRPr>
                    </a:p>
                  </a:txBody>
                  <a:tcPr marL="4763" marR="4763" marT="4763" marB="0" anchor="b"/>
                </a:tc>
                <a:tc>
                  <a:txBody>
                    <a:bodyPr/>
                    <a:lstStyle/>
                    <a:p>
                      <a:pPr algn="l" fontAlgn="b"/>
                      <a:endParaRPr lang="en-US" sz="1100" b="0" i="0" u="none" strike="noStrike" dirty="0">
                        <a:solidFill>
                          <a:srgbClr val="000000"/>
                        </a:solidFill>
                        <a:effectLst/>
                        <a:latin typeface="Times New Roman"/>
                      </a:endParaRPr>
                    </a:p>
                  </a:txBody>
                  <a:tcPr marL="4763" marR="4763" marT="4763" marB="0" anchor="b"/>
                </a:tc>
              </a:tr>
            </a:tbl>
          </a:graphicData>
        </a:graphic>
      </p:graphicFrame>
      <p:sp>
        <p:nvSpPr>
          <p:cNvPr id="4" name="Date Placeholder 3"/>
          <p:cNvSpPr>
            <a:spLocks noGrp="1"/>
          </p:cNvSpPr>
          <p:nvPr>
            <p:ph type="dt" sz="half" idx="10"/>
          </p:nvPr>
        </p:nvSpPr>
        <p:spPr/>
        <p:txBody>
          <a:bodyPr/>
          <a:lstStyle/>
          <a:p>
            <a:pPr>
              <a:defRPr/>
            </a:pPr>
            <a:r>
              <a:rPr lang="en-US" smtClean="0"/>
              <a:t> </a:t>
            </a:r>
            <a:endParaRPr lang="en-US" dirty="0"/>
          </a:p>
        </p:txBody>
      </p:sp>
      <p:sp>
        <p:nvSpPr>
          <p:cNvPr id="5" name="Slide Number Placeholder 4"/>
          <p:cNvSpPr>
            <a:spLocks noGrp="1"/>
          </p:cNvSpPr>
          <p:nvPr>
            <p:ph type="sldNum" sz="quarter" idx="12"/>
          </p:nvPr>
        </p:nvSpPr>
        <p:spPr/>
        <p:txBody>
          <a:bodyPr/>
          <a:lstStyle/>
          <a:p>
            <a:pPr>
              <a:defRPr/>
            </a:pPr>
            <a:fld id="{9C32D7E2-5669-4A42-BE2B-8F1FF27084E0}" type="slidenum">
              <a:rPr lang="en-US" altLang="en-US" smtClean="0"/>
              <a:pPr>
                <a:defRPr/>
              </a:pPr>
              <a:t>28</a:t>
            </a:fld>
            <a:endParaRPr lang="en-US" altLang="en-US"/>
          </a:p>
        </p:txBody>
      </p:sp>
    </p:spTree>
    <p:extLst>
      <p:ext uri="{BB962C8B-B14F-4D97-AF65-F5344CB8AC3E}">
        <p14:creationId xmlns:p14="http://schemas.microsoft.com/office/powerpoint/2010/main" val="4074454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from </a:t>
            </a:r>
            <a:r>
              <a:rPr lang="en-US" dirty="0" err="1" smtClean="0"/>
              <a:t>Martsolf</a:t>
            </a:r>
            <a:r>
              <a:rPr lang="en-US" dirty="0" smtClean="0"/>
              <a:t> 2014 showing regression estimates of changes in cost/admission of higher staffing</a:t>
            </a:r>
            <a:endParaRPr lang="en-US" dirty="0"/>
          </a:p>
        </p:txBody>
      </p:sp>
      <p:sp>
        <p:nvSpPr>
          <p:cNvPr id="4" name="Slide Number Placeholder 3"/>
          <p:cNvSpPr>
            <a:spLocks noGrp="1"/>
          </p:cNvSpPr>
          <p:nvPr>
            <p:ph type="sldNum" sz="quarter" idx="12"/>
          </p:nvPr>
        </p:nvSpPr>
        <p:spPr/>
        <p:txBody>
          <a:bodyPr/>
          <a:lstStyle/>
          <a:p>
            <a:pPr>
              <a:defRPr/>
            </a:pPr>
            <a:fld id="{9C32D7E2-5669-4A42-BE2B-8F1FF27084E0}" type="slidenum">
              <a:rPr lang="en-US" altLang="en-US" smtClean="0"/>
              <a:pPr>
                <a:defRPr/>
              </a:pPr>
              <a:t>29</a:t>
            </a:fld>
            <a:endParaRPr lang="en-US" altLang="en-US"/>
          </a:p>
        </p:txBody>
      </p:sp>
      <p:pic>
        <p:nvPicPr>
          <p:cNvPr id="5" name="Content Placeholder 4"/>
          <p:cNvPicPr>
            <a:picLocks noGrp="1"/>
          </p:cNvPicPr>
          <p:nvPr>
            <p:ph idx="1"/>
          </p:nvPr>
        </p:nvPicPr>
        <p:blipFill>
          <a:blip r:embed="rId3"/>
          <a:stretch>
            <a:fillRect/>
          </a:stretch>
        </p:blipFill>
        <p:spPr>
          <a:xfrm>
            <a:off x="228600" y="1066800"/>
            <a:ext cx="8686800" cy="5257800"/>
          </a:xfrm>
          <a:prstGeom prst="rect">
            <a:avLst/>
          </a:prstGeom>
        </p:spPr>
      </p:pic>
      <p:sp>
        <p:nvSpPr>
          <p:cNvPr id="6" name="Rectangle 5"/>
          <p:cNvSpPr/>
          <p:nvPr/>
        </p:nvSpPr>
        <p:spPr>
          <a:xfrm>
            <a:off x="5257800" y="4648200"/>
            <a:ext cx="1524000" cy="6096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r>
              <a:rPr lang="en-US" smtClean="0"/>
              <a:t> </a:t>
            </a:r>
            <a:endParaRPr lang="en-US"/>
          </a:p>
        </p:txBody>
      </p:sp>
    </p:spTree>
    <p:extLst>
      <p:ext uri="{BB962C8B-B14F-4D97-AF65-F5344CB8AC3E}">
        <p14:creationId xmlns:p14="http://schemas.microsoft.com/office/powerpoint/2010/main" val="184899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smtClean="0"/>
              <a:t>Nursing matters – so why is there a need to make the case for nursing?</a:t>
            </a:r>
          </a:p>
        </p:txBody>
      </p:sp>
      <p:sp>
        <p:nvSpPr>
          <p:cNvPr id="18435" name="Rectangle 3"/>
          <p:cNvSpPr>
            <a:spLocks noGrp="1" noChangeArrowheads="1"/>
          </p:cNvSpPr>
          <p:nvPr>
            <p:ph type="body" idx="1"/>
          </p:nvPr>
        </p:nvSpPr>
        <p:spPr>
          <a:xfrm>
            <a:off x="685800" y="1066800"/>
            <a:ext cx="7772400" cy="5791200"/>
          </a:xfrm>
        </p:spPr>
        <p:txBody>
          <a:bodyPr/>
          <a:lstStyle/>
          <a:p>
            <a:pPr eaLnBrk="1" hangingPunct="1"/>
            <a:r>
              <a:rPr lang="en-US" altLang="en-US" sz="1600" dirty="0" smtClean="0"/>
              <a:t>Searching for value</a:t>
            </a:r>
          </a:p>
          <a:p>
            <a:pPr lvl="1" eaLnBrk="1" hangingPunct="1"/>
            <a:r>
              <a:rPr lang="en-US" altLang="en-US" sz="1600" dirty="0" smtClean="0"/>
              <a:t>Cost control as ongoing concern in public health systems</a:t>
            </a:r>
          </a:p>
          <a:p>
            <a:pPr lvl="1" eaLnBrk="1" hangingPunct="1">
              <a:lnSpc>
                <a:spcPct val="90000"/>
              </a:lnSpc>
            </a:pPr>
            <a:r>
              <a:rPr lang="en-US" altLang="en-US" sz="1600" dirty="0" smtClean="0"/>
              <a:t>Quality improvement &amp; process/efficiency improvement linked</a:t>
            </a:r>
          </a:p>
          <a:p>
            <a:pPr lvl="2" eaLnBrk="1" hangingPunct="1">
              <a:lnSpc>
                <a:spcPct val="90000"/>
              </a:lnSpc>
            </a:pPr>
            <a:r>
              <a:rPr lang="en-US" altLang="en-US" sz="1600" dirty="0" smtClean="0"/>
              <a:t>Agenda of bending the cost curve</a:t>
            </a:r>
          </a:p>
          <a:p>
            <a:pPr lvl="2" eaLnBrk="1" hangingPunct="1">
              <a:lnSpc>
                <a:spcPct val="90000"/>
              </a:lnSpc>
            </a:pPr>
            <a:r>
              <a:rPr lang="en-US" altLang="en-US" sz="1600" dirty="0" smtClean="0"/>
              <a:t>Agenda of crossing the quality chasm</a:t>
            </a:r>
          </a:p>
          <a:p>
            <a:pPr eaLnBrk="1" hangingPunct="1"/>
            <a:r>
              <a:rPr lang="en-US" altLang="en-US" sz="1600" dirty="0" smtClean="0"/>
              <a:t>Nursing viewed as cost center, rather than service line</a:t>
            </a:r>
          </a:p>
          <a:p>
            <a:pPr lvl="1" eaLnBrk="1" hangingPunct="1"/>
            <a:r>
              <a:rPr lang="en-US" altLang="en-US" sz="1600" dirty="0" smtClean="0"/>
              <a:t>Labor largest element of hospital costs, nursing largest element of labor</a:t>
            </a:r>
          </a:p>
          <a:p>
            <a:pPr lvl="2" eaLnBrk="1" hangingPunct="1"/>
            <a:r>
              <a:rPr lang="en-US" altLang="en-US" sz="1600" dirty="0" smtClean="0"/>
              <a:t>Since late 1980s and 1990s, efforts to try to control costs by reducing nursing hours or substituting lower skilled staff for professional nurses</a:t>
            </a:r>
          </a:p>
          <a:p>
            <a:pPr lvl="1" eaLnBrk="1" hangingPunct="1"/>
            <a:r>
              <a:rPr lang="en-US" altLang="en-US" sz="1600" dirty="0" smtClean="0"/>
              <a:t>Implications</a:t>
            </a:r>
          </a:p>
          <a:p>
            <a:pPr lvl="2" eaLnBrk="1" hangingPunct="1"/>
            <a:r>
              <a:rPr lang="en-US" altLang="en-US" sz="1600" dirty="0" smtClean="0"/>
              <a:t>Need for nursing to establish</a:t>
            </a:r>
          </a:p>
          <a:p>
            <a:pPr lvl="3" eaLnBrk="1" hangingPunct="1"/>
            <a:r>
              <a:rPr lang="en-US" altLang="en-US" sz="1600" dirty="0" smtClean="0"/>
              <a:t>Service line</a:t>
            </a:r>
          </a:p>
          <a:p>
            <a:pPr lvl="3" eaLnBrk="1" hangingPunct="1"/>
            <a:r>
              <a:rPr lang="en-US" altLang="en-US" sz="1600" dirty="0" smtClean="0"/>
              <a:t>Contribution to value for organization (business case)</a:t>
            </a:r>
          </a:p>
          <a:p>
            <a:pPr lvl="2" eaLnBrk="1" hangingPunct="1"/>
            <a:r>
              <a:rPr lang="en-US" altLang="en-US" sz="1600" dirty="0" smtClean="0"/>
              <a:t>Need to change policy/payment to value what patients value</a:t>
            </a:r>
          </a:p>
          <a:p>
            <a:pPr lvl="2" eaLnBrk="1" hangingPunct="1"/>
            <a:r>
              <a:rPr lang="en-US" altLang="en-US" sz="1600" dirty="0" smtClean="0"/>
              <a:t>Nurses work needs to be redesigned to assure quality and efficiency</a:t>
            </a:r>
          </a:p>
          <a:p>
            <a:pPr eaLnBrk="1" hangingPunct="1"/>
            <a:r>
              <a:rPr lang="en-US" altLang="en-US" sz="1600" dirty="0" smtClean="0"/>
              <a:t>Work of nurses not understood by public, health care execs, other members of health care team</a:t>
            </a:r>
          </a:p>
          <a:p>
            <a:pPr lvl="1" eaLnBrk="1" hangingPunct="1"/>
            <a:r>
              <a:rPr lang="en-US" altLang="en-US" sz="1600" dirty="0" smtClean="0"/>
              <a:t>Encourages cost cutting, efforts to substitute lower skilled staff for RNs</a:t>
            </a:r>
          </a:p>
          <a:p>
            <a:pPr lvl="1" eaLnBrk="1" hangingPunct="1"/>
            <a:endParaRPr lang="en-US" altLang="en-US" sz="1600" dirty="0" smtClean="0"/>
          </a:p>
        </p:txBody>
      </p:sp>
      <p:sp>
        <p:nvSpPr>
          <p:cNvPr id="18436" name="Slide Number Placeholder 2"/>
          <p:cNvSpPr>
            <a:spLocks noGrp="1"/>
          </p:cNvSpPr>
          <p:nvPr>
            <p:ph type="sldNum" sz="quarter" idx="12"/>
          </p:nvPr>
        </p:nvSpPr>
        <p:spPr>
          <a:noFill/>
        </p:spPr>
        <p:txBody>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FontTx/>
              <a:buNone/>
            </a:pPr>
            <a:fld id="{F661D9FA-D600-40C3-B526-E2C6F06AC88C}" type="slidenum">
              <a:rPr lang="en-US" altLang="en-US" b="0">
                <a:latin typeface="Times New Roman" panose="02020603050405020304" pitchFamily="18" charset="0"/>
              </a:rPr>
              <a:pPr>
                <a:spcBef>
                  <a:spcPct val="0"/>
                </a:spcBef>
                <a:buClrTx/>
                <a:buFontTx/>
                <a:buNone/>
              </a:pPr>
              <a:t>3</a:t>
            </a:fld>
            <a:endParaRPr lang="en-US" altLang="en-US" b="0">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smtClean="0"/>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anose="020B0604020202020204" pitchFamily="34" charset="0"/>
              </a:rPr>
              <a:t>A business case consideration: </a:t>
            </a:r>
            <a:br>
              <a:rPr lang="en-US" dirty="0" smtClean="0">
                <a:cs typeface="Arial" panose="020B0604020202020204" pitchFamily="34" charset="0"/>
              </a:rPr>
            </a:br>
            <a:r>
              <a:rPr lang="en-US" dirty="0" smtClean="0">
                <a:cs typeface="Arial" panose="020B0604020202020204" pitchFamily="34" charset="0"/>
              </a:rPr>
              <a:t>Who retains the gains from better nursing care</a:t>
            </a:r>
            <a:endParaRPr lang="en-US" dirty="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Under per admission payment, like DRGs, or overall budget</a:t>
            </a:r>
          </a:p>
          <a:p>
            <a:pPr lvl="1"/>
            <a:r>
              <a:rPr lang="en-US" dirty="0" smtClean="0"/>
              <a:t>The hospital</a:t>
            </a:r>
          </a:p>
          <a:p>
            <a:r>
              <a:rPr lang="en-US" dirty="0" smtClean="0"/>
              <a:t>Under charge based, fee-for-service or per diem payment</a:t>
            </a:r>
          </a:p>
          <a:p>
            <a:pPr lvl="1"/>
            <a:r>
              <a:rPr lang="en-US" dirty="0" smtClean="0"/>
              <a:t>The payer (passed on to the patient in lower premiums?)</a:t>
            </a:r>
          </a:p>
          <a:p>
            <a:pPr lvl="1"/>
            <a:r>
              <a:rPr lang="en-US" dirty="0" smtClean="0"/>
              <a:t>Should payer compensate hospital for better outcomes and savings?</a:t>
            </a:r>
          </a:p>
          <a:p>
            <a:r>
              <a:rPr lang="en-US" dirty="0" smtClean="0"/>
              <a:t>Under value based payment incentives</a:t>
            </a:r>
          </a:p>
          <a:p>
            <a:pPr lvl="1"/>
            <a:r>
              <a:rPr lang="en-US" dirty="0" smtClean="0"/>
              <a:t>ACOs, etc.</a:t>
            </a:r>
          </a:p>
          <a:p>
            <a:pPr lvl="1"/>
            <a:r>
              <a:rPr lang="en-US" dirty="0" smtClean="0"/>
              <a:t>Shared savings</a:t>
            </a:r>
          </a:p>
        </p:txBody>
      </p:sp>
      <p:sp>
        <p:nvSpPr>
          <p:cNvPr id="4" name="Date Placeholder 3"/>
          <p:cNvSpPr>
            <a:spLocks noGrp="1"/>
          </p:cNvSpPr>
          <p:nvPr>
            <p:ph type="dt" sz="half" idx="10"/>
          </p:nvPr>
        </p:nvSpPr>
        <p:spPr/>
        <p:txBody>
          <a:bodyPr/>
          <a:lstStyle/>
          <a:p>
            <a:pPr>
              <a:defRPr/>
            </a:pPr>
            <a:r>
              <a:rPr lang="en-US" smtClean="0"/>
              <a:t> </a:t>
            </a:r>
            <a:endParaRPr lang="en-US" dirty="0"/>
          </a:p>
        </p:txBody>
      </p:sp>
      <p:sp>
        <p:nvSpPr>
          <p:cNvPr id="6" name="Slide Number Placeholder 5"/>
          <p:cNvSpPr>
            <a:spLocks noGrp="1"/>
          </p:cNvSpPr>
          <p:nvPr>
            <p:ph type="sldNum" sz="quarter" idx="12"/>
          </p:nvPr>
        </p:nvSpPr>
        <p:spPr/>
        <p:txBody>
          <a:bodyPr/>
          <a:lstStyle/>
          <a:p>
            <a:pPr>
              <a:defRPr/>
            </a:pPr>
            <a:fld id="{9C32D7E2-5669-4A42-BE2B-8F1FF27084E0}" type="slidenum">
              <a:rPr lang="en-US" altLang="en-US" smtClean="0"/>
              <a:pPr>
                <a:defRPr/>
              </a:pPr>
              <a:t>30</a:t>
            </a:fld>
            <a:endParaRPr lang="en-US" altLang="en-US"/>
          </a:p>
        </p:txBody>
      </p:sp>
    </p:spTree>
    <p:extLst>
      <p:ext uri="{BB962C8B-B14F-4D97-AF65-F5344CB8AC3E}">
        <p14:creationId xmlns:p14="http://schemas.microsoft.com/office/powerpoint/2010/main" val="4084920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Strong case for nursing as core service line of hospitals, with adequate levels and skill mix of nursing associated with shorter lengths of stay, fewer hospital-acquired complications, and fewer readmissions</a:t>
            </a:r>
          </a:p>
          <a:p>
            <a:pPr lvl="1"/>
            <a:r>
              <a:rPr lang="en-US" dirty="0" smtClean="0"/>
              <a:t>Not appreciated because full scope of nurses work not understood</a:t>
            </a:r>
          </a:p>
          <a:p>
            <a:pPr lvl="2"/>
            <a:r>
              <a:rPr lang="en-US" dirty="0" smtClean="0"/>
              <a:t>Including by nurses and nursing students </a:t>
            </a:r>
          </a:p>
          <a:p>
            <a:pPr lvl="2"/>
            <a:r>
              <a:rPr lang="en-US" dirty="0" smtClean="0"/>
              <a:t>Nurses need to tell their story better</a:t>
            </a:r>
          </a:p>
          <a:p>
            <a:r>
              <a:rPr lang="en-US" dirty="0" smtClean="0"/>
              <a:t>Economic costs of adequate staffing modest to zero when cost offsets taken into account</a:t>
            </a:r>
          </a:p>
          <a:p>
            <a:pPr lvl="1"/>
            <a:r>
              <a:rPr lang="en-US" b="1" i="1" dirty="0" smtClean="0"/>
              <a:t>Deskilling </a:t>
            </a:r>
            <a:r>
              <a:rPr lang="en-US" b="1" i="1" dirty="0" smtClean="0"/>
              <a:t>is a bad </a:t>
            </a:r>
            <a:r>
              <a:rPr lang="en-US" b="1" i="1" dirty="0" smtClean="0"/>
              <a:t>idea, likely to increase costs</a:t>
            </a:r>
          </a:p>
          <a:p>
            <a:pPr lvl="1"/>
            <a:r>
              <a:rPr lang="en-US" dirty="0" smtClean="0"/>
              <a:t>Improving hours improves outcomes at modest cost</a:t>
            </a:r>
          </a:p>
          <a:p>
            <a:pPr lvl="2"/>
            <a:r>
              <a:rPr lang="en-US" dirty="0" smtClean="0"/>
              <a:t>More for more</a:t>
            </a:r>
          </a:p>
          <a:p>
            <a:pPr lvl="2"/>
            <a:r>
              <a:rPr lang="en-US" dirty="0" smtClean="0"/>
              <a:t>Key gain is shorter length of stay, improved throughput</a:t>
            </a:r>
          </a:p>
          <a:p>
            <a:r>
              <a:rPr lang="en-US" dirty="0" smtClean="0"/>
              <a:t>Nurses need to embrace role of improving quality, patient experience and efficiency of care in hospitals and other settings – This is part of </a:t>
            </a:r>
            <a:r>
              <a:rPr lang="en-US" dirty="0" err="1" smtClean="0"/>
              <a:t>FoC</a:t>
            </a:r>
            <a:endParaRPr lang="en-US" dirty="0" smtClean="0"/>
          </a:p>
          <a:p>
            <a:pPr lvl="1"/>
            <a:r>
              <a:rPr lang="en-US" dirty="0"/>
              <a:t>Nurses should be advocates for more bundled care so hospitals retain gains from reduced length of stay and hospital-acquired complications</a:t>
            </a:r>
          </a:p>
          <a:p>
            <a:pPr lvl="1"/>
            <a:r>
              <a:rPr lang="en-US" dirty="0" smtClean="0"/>
              <a:t>Education needs to prepare nurses to play this role</a:t>
            </a:r>
          </a:p>
        </p:txBody>
      </p:sp>
      <p:sp>
        <p:nvSpPr>
          <p:cNvPr id="4" name="Date Placeholder 3"/>
          <p:cNvSpPr>
            <a:spLocks noGrp="1"/>
          </p:cNvSpPr>
          <p:nvPr>
            <p:ph type="dt" sz="half" idx="10"/>
          </p:nvPr>
        </p:nvSpPr>
        <p:spPr/>
        <p:txBody>
          <a:bodyPr/>
          <a:lstStyle/>
          <a:p>
            <a:pPr>
              <a:defRPr/>
            </a:pPr>
            <a:r>
              <a:rPr lang="en-US" smtClean="0"/>
              <a:t> </a:t>
            </a:r>
            <a:endParaRPr lang="en-US" dirty="0"/>
          </a:p>
        </p:txBody>
      </p:sp>
      <p:sp>
        <p:nvSpPr>
          <p:cNvPr id="6" name="Slide Number Placeholder 5"/>
          <p:cNvSpPr>
            <a:spLocks noGrp="1"/>
          </p:cNvSpPr>
          <p:nvPr>
            <p:ph type="sldNum" sz="quarter" idx="12"/>
          </p:nvPr>
        </p:nvSpPr>
        <p:spPr/>
        <p:txBody>
          <a:bodyPr/>
          <a:lstStyle/>
          <a:p>
            <a:pPr>
              <a:defRPr/>
            </a:pPr>
            <a:fld id="{9C32D7E2-5669-4A42-BE2B-8F1FF27084E0}" type="slidenum">
              <a:rPr lang="en-US" altLang="en-US" smtClean="0"/>
              <a:pPr>
                <a:defRPr/>
              </a:pPr>
              <a:t>31</a:t>
            </a:fld>
            <a:endParaRPr lang="en-US" altLang="en-US"/>
          </a:p>
        </p:txBody>
      </p:sp>
    </p:spTree>
    <p:extLst>
      <p:ext uri="{BB962C8B-B14F-4D97-AF65-F5344CB8AC3E}">
        <p14:creationId xmlns:p14="http://schemas.microsoft.com/office/powerpoint/2010/main" val="193195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by “can we afford?”</a:t>
            </a:r>
            <a:endParaRPr lang="en-US" dirty="0"/>
          </a:p>
        </p:txBody>
      </p:sp>
      <p:sp>
        <p:nvSpPr>
          <p:cNvPr id="3" name="Content Placeholder 2"/>
          <p:cNvSpPr>
            <a:spLocks noGrp="1"/>
          </p:cNvSpPr>
          <p:nvPr>
            <p:ph idx="1"/>
          </p:nvPr>
        </p:nvSpPr>
        <p:spPr/>
        <p:txBody>
          <a:bodyPr/>
          <a:lstStyle/>
          <a:p>
            <a:r>
              <a:rPr lang="en-US" dirty="0" smtClean="0"/>
              <a:t>Three </a:t>
            </a:r>
            <a:r>
              <a:rPr lang="en-US" dirty="0" smtClean="0"/>
              <a:t>different answers</a:t>
            </a:r>
            <a:r>
              <a:rPr lang="en-US" dirty="0" smtClean="0"/>
              <a:t>:</a:t>
            </a:r>
          </a:p>
          <a:p>
            <a:pPr lvl="1"/>
            <a:r>
              <a:rPr lang="en-US" dirty="0" smtClean="0"/>
              <a:t>Getting more requires spending more</a:t>
            </a:r>
          </a:p>
          <a:p>
            <a:pPr lvl="2"/>
            <a:r>
              <a:rPr lang="en-US" dirty="0"/>
              <a:t>Contrast with case where can increase efficiency and get more for same or same for less</a:t>
            </a:r>
          </a:p>
          <a:p>
            <a:pPr lvl="2"/>
            <a:r>
              <a:rPr lang="en-US" dirty="0" smtClean="0"/>
              <a:t>Not worth the additional cost</a:t>
            </a:r>
          </a:p>
          <a:p>
            <a:pPr lvl="1"/>
            <a:r>
              <a:rPr lang="en-US" dirty="0" smtClean="0"/>
              <a:t>Would </a:t>
            </a:r>
            <a:r>
              <a:rPr lang="en-US" dirty="0" smtClean="0"/>
              <a:t>break the budget</a:t>
            </a:r>
          </a:p>
          <a:p>
            <a:pPr lvl="2"/>
            <a:r>
              <a:rPr lang="en-US" dirty="0" smtClean="0"/>
              <a:t>Even </a:t>
            </a:r>
            <a:r>
              <a:rPr lang="en-US" dirty="0"/>
              <a:t>if value, </a:t>
            </a:r>
            <a:r>
              <a:rPr lang="en-US" dirty="0" smtClean="0"/>
              <a:t>higher </a:t>
            </a:r>
            <a:r>
              <a:rPr lang="en-US" dirty="0"/>
              <a:t>value elsewhere that need to </a:t>
            </a:r>
            <a:r>
              <a:rPr lang="en-US" dirty="0" smtClean="0"/>
              <a:t>preserve</a:t>
            </a:r>
          </a:p>
          <a:p>
            <a:pPr lvl="3"/>
            <a:r>
              <a:rPr lang="en-US" dirty="0"/>
              <a:t>C</a:t>
            </a:r>
            <a:r>
              <a:rPr lang="en-US" dirty="0" smtClean="0"/>
              <a:t>an’t </a:t>
            </a:r>
            <a:r>
              <a:rPr lang="en-US" dirty="0"/>
              <a:t>shift spending to this area</a:t>
            </a:r>
            <a:r>
              <a:rPr lang="en-US" dirty="0" smtClean="0"/>
              <a:t> </a:t>
            </a:r>
          </a:p>
          <a:p>
            <a:pPr lvl="3"/>
            <a:r>
              <a:rPr lang="en-US" dirty="0" smtClean="0"/>
              <a:t>Conflicting interests, so who </a:t>
            </a:r>
            <a:r>
              <a:rPr lang="en-US" dirty="0" smtClean="0"/>
              <a:t>decides</a:t>
            </a:r>
          </a:p>
          <a:p>
            <a:pPr lvl="1"/>
            <a:r>
              <a:rPr lang="en-US" dirty="0"/>
              <a:t>Business case: there’s value here but it costs us more than we </a:t>
            </a:r>
            <a:r>
              <a:rPr lang="en-US" dirty="0" smtClean="0"/>
              <a:t>recover</a:t>
            </a:r>
            <a:endParaRPr lang="en-US" dirty="0"/>
          </a:p>
          <a:p>
            <a:r>
              <a:rPr lang="en-US" dirty="0" smtClean="0"/>
              <a:t>Deciding whether we can afford requires </a:t>
            </a:r>
            <a:r>
              <a:rPr lang="en-US" dirty="0" smtClean="0"/>
              <a:t>accounting for</a:t>
            </a:r>
            <a:r>
              <a:rPr lang="en-US" dirty="0" smtClean="0"/>
              <a:t> </a:t>
            </a:r>
            <a:r>
              <a:rPr lang="en-US" dirty="0" smtClean="0"/>
              <a:t>not only direct costs, but cost </a:t>
            </a:r>
            <a:r>
              <a:rPr lang="en-US" dirty="0" smtClean="0"/>
              <a:t>offsets (savings from the additional spending)</a:t>
            </a:r>
            <a:endParaRPr lang="en-US" dirty="0" smtClean="0"/>
          </a:p>
          <a:p>
            <a:pPr lvl="1"/>
            <a:r>
              <a:rPr lang="en-US" dirty="0" smtClean="0"/>
              <a:t>Payment system influences whether hospital or health system retain savings</a:t>
            </a:r>
          </a:p>
        </p:txBody>
      </p:sp>
      <p:sp>
        <p:nvSpPr>
          <p:cNvPr id="4" name="Date Placeholder 3"/>
          <p:cNvSpPr>
            <a:spLocks noGrp="1"/>
          </p:cNvSpPr>
          <p:nvPr>
            <p:ph type="dt" sz="half" idx="10"/>
          </p:nvPr>
        </p:nvSpPr>
        <p:spPr/>
        <p:txBody>
          <a:bodyPr/>
          <a:lstStyle/>
          <a:p>
            <a:pPr>
              <a:defRPr/>
            </a:pPr>
            <a:r>
              <a:rPr lang="en-US" smtClean="0"/>
              <a:t> </a:t>
            </a:r>
            <a:endParaRPr lang="en-US" dirty="0"/>
          </a:p>
        </p:txBody>
      </p:sp>
      <p:sp>
        <p:nvSpPr>
          <p:cNvPr id="5" name="Slide Number Placeholder 4"/>
          <p:cNvSpPr>
            <a:spLocks noGrp="1"/>
          </p:cNvSpPr>
          <p:nvPr>
            <p:ph type="sldNum" sz="quarter" idx="12"/>
          </p:nvPr>
        </p:nvSpPr>
        <p:spPr/>
        <p:txBody>
          <a:bodyPr/>
          <a:lstStyle/>
          <a:p>
            <a:pPr>
              <a:defRPr/>
            </a:pPr>
            <a:fld id="{9C32D7E2-5669-4A42-BE2B-8F1FF27084E0}" type="slidenum">
              <a:rPr lang="en-US" altLang="en-US" smtClean="0"/>
              <a:pPr>
                <a:defRPr/>
              </a:pPr>
              <a:t>4</a:t>
            </a:fld>
            <a:endParaRPr lang="en-US" altLang="en-US"/>
          </a:p>
        </p:txBody>
      </p:sp>
    </p:spTree>
    <p:extLst>
      <p:ext uri="{BB962C8B-B14F-4D97-AF65-F5344CB8AC3E}">
        <p14:creationId xmlns:p14="http://schemas.microsoft.com/office/powerpoint/2010/main" val="43486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altLang="en-US" dirty="0" smtClean="0"/>
              <a:t>Outline</a:t>
            </a:r>
          </a:p>
        </p:txBody>
      </p:sp>
      <p:sp>
        <p:nvSpPr>
          <p:cNvPr id="17411" name="Content Placeholder 5"/>
          <p:cNvSpPr>
            <a:spLocks noGrp="1"/>
          </p:cNvSpPr>
          <p:nvPr>
            <p:ph idx="1"/>
          </p:nvPr>
        </p:nvSpPr>
        <p:spPr/>
        <p:txBody>
          <a:bodyPr/>
          <a:lstStyle/>
          <a:p>
            <a:r>
              <a:rPr lang="en-US" altLang="en-US" dirty="0" smtClean="0">
                <a:solidFill>
                  <a:schemeClr val="bg1">
                    <a:lumMod val="50000"/>
                  </a:schemeClr>
                </a:solidFill>
              </a:rPr>
              <a:t>Nursing matters – Nursing is a core service line of hospitals</a:t>
            </a:r>
          </a:p>
          <a:p>
            <a:pPr lvl="1"/>
            <a:r>
              <a:rPr lang="en-US" altLang="en-US" dirty="0" smtClean="0">
                <a:solidFill>
                  <a:schemeClr val="bg1">
                    <a:lumMod val="50000"/>
                  </a:schemeClr>
                </a:solidFill>
              </a:rPr>
              <a:t>So why does it need to make the case for staffing?</a:t>
            </a:r>
          </a:p>
          <a:p>
            <a:r>
              <a:rPr lang="en-US" altLang="en-US" dirty="0" smtClean="0">
                <a:solidFill>
                  <a:schemeClr val="bg1">
                    <a:lumMod val="50000"/>
                  </a:schemeClr>
                </a:solidFill>
              </a:rPr>
              <a:t>What do we mean by “can we afford?</a:t>
            </a:r>
          </a:p>
          <a:p>
            <a:r>
              <a:rPr lang="en-US" altLang="en-US" dirty="0" smtClean="0"/>
              <a:t>A reminder of the scope of nurses work</a:t>
            </a:r>
          </a:p>
          <a:p>
            <a:r>
              <a:rPr lang="en-US" altLang="en-US" dirty="0" smtClean="0">
                <a:solidFill>
                  <a:schemeClr val="bg1">
                    <a:lumMod val="50000"/>
                  </a:schemeClr>
                </a:solidFill>
              </a:rPr>
              <a:t>When nurses don’t have the time or training to do their work, patients and patient care suffer</a:t>
            </a:r>
          </a:p>
          <a:p>
            <a:pPr lvl="1"/>
            <a:r>
              <a:rPr lang="en-US" altLang="en-US" dirty="0" smtClean="0">
                <a:solidFill>
                  <a:schemeClr val="bg1">
                    <a:lumMod val="50000"/>
                  </a:schemeClr>
                </a:solidFill>
              </a:rPr>
              <a:t>Low hours and low skill mix</a:t>
            </a:r>
          </a:p>
          <a:p>
            <a:pPr lvl="1"/>
            <a:r>
              <a:rPr lang="en-US" altLang="en-US" dirty="0" smtClean="0">
                <a:solidFill>
                  <a:schemeClr val="bg1">
                    <a:lumMod val="50000"/>
                  </a:schemeClr>
                </a:solidFill>
              </a:rPr>
              <a:t>Is it causal?</a:t>
            </a:r>
          </a:p>
          <a:p>
            <a:pPr lvl="1"/>
            <a:r>
              <a:rPr lang="en-US" altLang="en-US" dirty="0" smtClean="0">
                <a:solidFill>
                  <a:schemeClr val="bg1">
                    <a:lumMod val="50000"/>
                  </a:schemeClr>
                </a:solidFill>
              </a:rPr>
              <a:t>Missed care</a:t>
            </a:r>
          </a:p>
          <a:p>
            <a:r>
              <a:rPr lang="en-US" altLang="en-US" dirty="0" smtClean="0">
                <a:solidFill>
                  <a:schemeClr val="bg1">
                    <a:lumMod val="50000"/>
                  </a:schemeClr>
                </a:solidFill>
              </a:rPr>
              <a:t>How much will staffing cost and what are the cost offsets?</a:t>
            </a:r>
          </a:p>
          <a:p>
            <a:r>
              <a:rPr lang="en-US" altLang="en-US" dirty="0" smtClean="0">
                <a:solidFill>
                  <a:schemeClr val="bg1">
                    <a:lumMod val="50000"/>
                  </a:schemeClr>
                </a:solidFill>
              </a:rPr>
              <a:t>Conclusion</a:t>
            </a:r>
          </a:p>
        </p:txBody>
      </p:sp>
      <p:sp>
        <p:nvSpPr>
          <p:cNvPr id="17412" name="Slide Number Placeholder 3"/>
          <p:cNvSpPr>
            <a:spLocks noGrp="1"/>
          </p:cNvSpPr>
          <p:nvPr>
            <p:ph type="sldNum" sz="quarter" idx="12"/>
          </p:nvPr>
        </p:nvSpPr>
        <p:spPr>
          <a:noFill/>
        </p:spPr>
        <p:txBody>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FontTx/>
              <a:buNone/>
            </a:pPr>
            <a:fld id="{7D32D34C-5F1A-403B-8C0E-6D34228C1FCE}" type="slidenum">
              <a:rPr lang="en-US" altLang="en-US" b="0">
                <a:latin typeface="Times New Roman" panose="02020603050405020304" pitchFamily="18" charset="0"/>
              </a:rPr>
              <a:pPr>
                <a:spcBef>
                  <a:spcPct val="0"/>
                </a:spcBef>
                <a:buClrTx/>
                <a:buFontTx/>
                <a:buNone/>
              </a:pPr>
              <a:t>5</a:t>
            </a:fld>
            <a:endParaRPr lang="en-US" altLang="en-US" b="0">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smtClean="0"/>
              <a:t> </a:t>
            </a:r>
            <a:endParaRPr lang="en-US"/>
          </a:p>
        </p:txBody>
      </p:sp>
    </p:spTree>
    <p:extLst>
      <p:ext uri="{BB962C8B-B14F-4D97-AF65-F5344CB8AC3E}">
        <p14:creationId xmlns:p14="http://schemas.microsoft.com/office/powerpoint/2010/main" val="744914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Fundamentals of Care</a:t>
            </a:r>
            <a:br>
              <a:rPr lang="en-US" dirty="0" smtClean="0"/>
            </a:br>
            <a:r>
              <a:rPr lang="en-US" sz="1800" dirty="0" smtClean="0"/>
              <a:t>A positive statement of what well-delivered care looks like</a:t>
            </a:r>
            <a:endParaRPr lang="en-US" sz="1800" dirty="0"/>
          </a:p>
        </p:txBody>
      </p:sp>
      <p:pic>
        <p:nvPicPr>
          <p:cNvPr id="5" name="Content Placeholder 4"/>
          <p:cNvPicPr>
            <a:picLocks noGrp="1" noChangeAspect="1"/>
          </p:cNvPicPr>
          <p:nvPr>
            <p:ph idx="1"/>
          </p:nvPr>
        </p:nvPicPr>
        <p:blipFill>
          <a:blip r:embed="rId2"/>
          <a:stretch>
            <a:fillRect/>
          </a:stretch>
        </p:blipFill>
        <p:spPr>
          <a:xfrm>
            <a:off x="152400" y="1676400"/>
            <a:ext cx="2962411" cy="2724687"/>
          </a:xfrm>
          <a:prstGeom prst="rect">
            <a:avLst/>
          </a:prstGeom>
        </p:spPr>
      </p:pic>
      <p:sp>
        <p:nvSpPr>
          <p:cNvPr id="2" name="Slide Number Placeholder 1"/>
          <p:cNvSpPr>
            <a:spLocks noGrp="1"/>
          </p:cNvSpPr>
          <p:nvPr>
            <p:ph type="sldNum" sz="quarter" idx="12"/>
          </p:nvPr>
        </p:nvSpPr>
        <p:spPr/>
        <p:txBody>
          <a:bodyPr/>
          <a:lstStyle/>
          <a:p>
            <a:pPr>
              <a:defRPr/>
            </a:pPr>
            <a:fld id="{FA4FE42F-43A2-4A94-AFFB-A18E494D24DC}" type="slidenum">
              <a:rPr lang="en-US" altLang="en-US" smtClean="0"/>
              <a:pPr>
                <a:defRPr/>
              </a:pPr>
              <a:t>6</a:t>
            </a:fld>
            <a:endParaRPr lang="en-US" altLang="en-US"/>
          </a:p>
        </p:txBody>
      </p:sp>
      <p:pic>
        <p:nvPicPr>
          <p:cNvPr id="6" name="Picture 5"/>
          <p:cNvPicPr>
            <a:picLocks noChangeAspect="1"/>
          </p:cNvPicPr>
          <p:nvPr/>
        </p:nvPicPr>
        <p:blipFill>
          <a:blip r:embed="rId3"/>
          <a:stretch>
            <a:fillRect/>
          </a:stretch>
        </p:blipFill>
        <p:spPr>
          <a:xfrm>
            <a:off x="3254456" y="1143001"/>
            <a:ext cx="5444270" cy="4267200"/>
          </a:xfrm>
          <a:prstGeom prst="rect">
            <a:avLst/>
          </a:prstGeom>
        </p:spPr>
      </p:pic>
      <p:sp>
        <p:nvSpPr>
          <p:cNvPr id="7" name="TextBox 6"/>
          <p:cNvSpPr txBox="1"/>
          <p:nvPr/>
        </p:nvSpPr>
        <p:spPr>
          <a:xfrm>
            <a:off x="533400" y="5638800"/>
            <a:ext cx="8370561" cy="830997"/>
          </a:xfrm>
          <a:prstGeom prst="rect">
            <a:avLst/>
          </a:prstGeom>
          <a:noFill/>
        </p:spPr>
        <p:txBody>
          <a:bodyPr wrap="none" rtlCol="0">
            <a:spAutoFit/>
          </a:bodyPr>
          <a:lstStyle/>
          <a:p>
            <a:r>
              <a:rPr lang="en-US" sz="1600" dirty="0" smtClean="0"/>
              <a:t>Source: </a:t>
            </a:r>
            <a:r>
              <a:rPr lang="en-US" sz="1600" dirty="0" err="1"/>
              <a:t>Kitson</a:t>
            </a:r>
            <a:r>
              <a:rPr lang="en-US" sz="1600" dirty="0"/>
              <a:t>, A. L., A. </a:t>
            </a:r>
            <a:r>
              <a:rPr lang="en-US" sz="1600" dirty="0" err="1"/>
              <a:t>Muntlin</a:t>
            </a:r>
            <a:r>
              <a:rPr lang="en-US" sz="1600" dirty="0"/>
              <a:t> </a:t>
            </a:r>
            <a:r>
              <a:rPr lang="en-US" sz="1600" dirty="0" err="1"/>
              <a:t>Athlin</a:t>
            </a:r>
            <a:r>
              <a:rPr lang="en-US" sz="1600" dirty="0"/>
              <a:t>, and T. Conroy. "Anything but Basic: Nursing's Challenge </a:t>
            </a:r>
            <a:endParaRPr lang="en-US" sz="1600" dirty="0" smtClean="0"/>
          </a:p>
          <a:p>
            <a:r>
              <a:rPr lang="en-US" sz="1600" dirty="0" smtClean="0"/>
              <a:t>in </a:t>
            </a:r>
            <a:r>
              <a:rPr lang="en-US" sz="1600" dirty="0"/>
              <a:t>Meeting Patients' Fundamental Care Needs." </a:t>
            </a:r>
            <a:r>
              <a:rPr lang="en-US" sz="1600" i="1" dirty="0"/>
              <a:t>J </a:t>
            </a:r>
            <a:r>
              <a:rPr lang="en-US" sz="1600" i="1" dirty="0" err="1"/>
              <a:t>Nurs</a:t>
            </a:r>
            <a:r>
              <a:rPr lang="en-US" sz="1600" i="1" dirty="0"/>
              <a:t> </a:t>
            </a:r>
            <a:r>
              <a:rPr lang="en-US" sz="1600" i="1" dirty="0" err="1"/>
              <a:t>Scholarsh</a:t>
            </a:r>
            <a:r>
              <a:rPr lang="en-US" sz="1600" i="1" dirty="0"/>
              <a:t> 46.5 (2014): 331-9</a:t>
            </a:r>
            <a:r>
              <a:rPr lang="en-US" sz="1600" i="1" dirty="0" smtClean="0"/>
              <a:t>.</a:t>
            </a:r>
            <a:endParaRPr lang="en-US" sz="1600" i="1" dirty="0"/>
          </a:p>
          <a:p>
            <a:endParaRPr lang="en-US" sz="1600" dirty="0"/>
          </a:p>
        </p:txBody>
      </p:sp>
      <p:sp>
        <p:nvSpPr>
          <p:cNvPr id="8" name="Rounded Rectangle 7"/>
          <p:cNvSpPr/>
          <p:nvPr/>
        </p:nvSpPr>
        <p:spPr>
          <a:xfrm>
            <a:off x="152400" y="2286000"/>
            <a:ext cx="1295400" cy="152400"/>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52400" y="2819400"/>
            <a:ext cx="1219200" cy="152400"/>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52400" y="3200400"/>
            <a:ext cx="1524000" cy="152400"/>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2400" y="3581400"/>
            <a:ext cx="762000" cy="152400"/>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r>
              <a:rPr lang="en-US" smtClean="0"/>
              <a:t> </a:t>
            </a:r>
            <a:endParaRPr lang="en-US"/>
          </a:p>
        </p:txBody>
      </p:sp>
    </p:spTree>
    <p:extLst>
      <p:ext uri="{BB962C8B-B14F-4D97-AF65-F5344CB8AC3E}">
        <p14:creationId xmlns:p14="http://schemas.microsoft.com/office/powerpoint/2010/main" val="4276188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Nurses’ work is cognitively, intellectually and managerially challenging work</a:t>
            </a:r>
            <a:endParaRPr lang="en-US" b="0" dirty="0"/>
          </a:p>
        </p:txBody>
      </p:sp>
      <p:sp>
        <p:nvSpPr>
          <p:cNvPr id="3" name="Content Placeholder 2"/>
          <p:cNvSpPr>
            <a:spLocks noGrp="1"/>
          </p:cNvSpPr>
          <p:nvPr>
            <p:ph idx="1"/>
          </p:nvPr>
        </p:nvSpPr>
        <p:spPr/>
        <p:txBody>
          <a:bodyPr/>
          <a:lstStyle/>
          <a:p>
            <a:r>
              <a:rPr lang="en-US" dirty="0" smtClean="0"/>
              <a:t>Public and too many health care executives understand nursing is physically and emotionally demanding, but too little appreciation that work of front line nurses is cognitively, intellectually and managerially complex</a:t>
            </a:r>
          </a:p>
          <a:p>
            <a:pPr lvl="1"/>
            <a:r>
              <a:rPr lang="en-US" dirty="0" smtClean="0"/>
              <a:t>My interview with the New York Times</a:t>
            </a:r>
          </a:p>
          <a:p>
            <a:r>
              <a:rPr lang="en-US" dirty="0" smtClean="0"/>
              <a:t>Stereotype of nurses: deliver ordered care, administer drugs, take vital signs, help patients eat, go to the bathroom, bath</a:t>
            </a:r>
          </a:p>
          <a:p>
            <a:pPr lvl="2"/>
            <a:r>
              <a:rPr lang="en-US" dirty="0" smtClean="0"/>
              <a:t>They do and this is part of fundamentals of nursing care, but…</a:t>
            </a:r>
          </a:p>
        </p:txBody>
      </p:sp>
      <p:sp>
        <p:nvSpPr>
          <p:cNvPr id="4" name="Slide Number Placeholder 3"/>
          <p:cNvSpPr>
            <a:spLocks noGrp="1"/>
          </p:cNvSpPr>
          <p:nvPr>
            <p:ph type="sldNum" sz="quarter" idx="12"/>
          </p:nvPr>
        </p:nvSpPr>
        <p:spPr/>
        <p:txBody>
          <a:bodyPr/>
          <a:lstStyle/>
          <a:p>
            <a:pPr>
              <a:defRPr/>
            </a:pPr>
            <a:fld id="{9C32D7E2-5669-4A42-BE2B-8F1FF27084E0}" type="slidenum">
              <a:rPr lang="en-US" altLang="en-US" smtClean="0"/>
              <a:pPr>
                <a:defRPr/>
              </a:pPr>
              <a:t>7</a:t>
            </a:fld>
            <a:endParaRPr lang="en-US" altLang="en-US"/>
          </a:p>
        </p:txBody>
      </p:sp>
      <p:sp>
        <p:nvSpPr>
          <p:cNvPr id="5" name="Date Placeholder 4"/>
          <p:cNvSpPr>
            <a:spLocks noGrp="1"/>
          </p:cNvSpPr>
          <p:nvPr>
            <p:ph type="dt" sz="half" idx="10"/>
          </p:nvPr>
        </p:nvSpPr>
        <p:spPr/>
        <p:txBody>
          <a:bodyPr/>
          <a:lstStyle/>
          <a:p>
            <a:pPr>
              <a:defRPr/>
            </a:pPr>
            <a:r>
              <a:rPr lang="en-US" smtClean="0"/>
              <a:t> </a:t>
            </a:r>
            <a:endParaRPr lang="en-US"/>
          </a:p>
        </p:txBody>
      </p:sp>
    </p:spTree>
    <p:extLst>
      <p:ext uri="{BB962C8B-B14F-4D97-AF65-F5344CB8AC3E}">
        <p14:creationId xmlns:p14="http://schemas.microsoft.com/office/powerpoint/2010/main" val="1054251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cognitive work of nurses</a:t>
            </a:r>
            <a:endParaRPr lang="en-US" dirty="0"/>
          </a:p>
        </p:txBody>
      </p:sp>
      <p:sp>
        <p:nvSpPr>
          <p:cNvPr id="3" name="Content Placeholder 2"/>
          <p:cNvSpPr>
            <a:spLocks noGrp="1"/>
          </p:cNvSpPr>
          <p:nvPr>
            <p:ph idx="1"/>
          </p:nvPr>
        </p:nvSpPr>
        <p:spPr/>
        <p:txBody>
          <a:bodyPr/>
          <a:lstStyle/>
          <a:p>
            <a:r>
              <a:rPr lang="en-US" sz="1600" dirty="0"/>
              <a:t>Cognitive and intellectual </a:t>
            </a:r>
            <a:r>
              <a:rPr lang="en-US" sz="1600" dirty="0" smtClean="0"/>
              <a:t>demands of work:</a:t>
            </a:r>
          </a:p>
          <a:p>
            <a:pPr lvl="1"/>
            <a:r>
              <a:rPr lang="en-US" sz="1600" dirty="0"/>
              <a:t>Backstop rest of care system:</a:t>
            </a:r>
          </a:p>
          <a:p>
            <a:pPr lvl="2"/>
            <a:r>
              <a:rPr lang="en-US" sz="1600" dirty="0"/>
              <a:t>Check for errors in orders, especially drugs</a:t>
            </a:r>
          </a:p>
          <a:p>
            <a:pPr lvl="2"/>
            <a:r>
              <a:rPr lang="en-US" sz="1600" dirty="0"/>
              <a:t>If </a:t>
            </a:r>
            <a:r>
              <a:rPr lang="en-US" sz="1600" dirty="0" smtClean="0"/>
              <a:t>something </a:t>
            </a:r>
            <a:r>
              <a:rPr lang="en-US" sz="1600" dirty="0"/>
              <a:t>ordered, not delivered, follow up</a:t>
            </a:r>
          </a:p>
          <a:p>
            <a:pPr lvl="2"/>
            <a:r>
              <a:rPr lang="en-US" sz="1600" dirty="0" smtClean="0"/>
              <a:t>Responsible </a:t>
            </a:r>
            <a:r>
              <a:rPr lang="en-US" sz="1600" dirty="0"/>
              <a:t>for preventing errors of commission and omission</a:t>
            </a:r>
          </a:p>
          <a:p>
            <a:pPr lvl="1"/>
            <a:r>
              <a:rPr lang="en-US" sz="1600" dirty="0" smtClean="0"/>
              <a:t>Monitor and assess patients</a:t>
            </a:r>
          </a:p>
          <a:p>
            <a:pPr lvl="2"/>
            <a:r>
              <a:rPr lang="en-US" sz="1600" dirty="0" smtClean="0"/>
              <a:t>For risks of falls, pressure ulcers, delirium and disorientation</a:t>
            </a:r>
          </a:p>
          <a:p>
            <a:pPr lvl="2"/>
            <a:r>
              <a:rPr lang="en-US" sz="1600" dirty="0" smtClean="0"/>
              <a:t>Progress as expected or problems or developing complications</a:t>
            </a:r>
          </a:p>
          <a:p>
            <a:pPr lvl="2"/>
            <a:r>
              <a:rPr lang="en-US" sz="1600" dirty="0" smtClean="0"/>
              <a:t>Pain</a:t>
            </a:r>
          </a:p>
          <a:p>
            <a:pPr lvl="2"/>
            <a:r>
              <a:rPr lang="en-US" sz="1600" dirty="0" smtClean="0"/>
              <a:t>Mental status, especially depression and agitation</a:t>
            </a:r>
          </a:p>
          <a:p>
            <a:pPr lvl="1"/>
            <a:r>
              <a:rPr lang="en-US" sz="1600" dirty="0" smtClean="0"/>
              <a:t>Initiate appropriate interventions for prevention or treatment to keep patient, staff and others safe</a:t>
            </a:r>
          </a:p>
          <a:p>
            <a:pPr lvl="1"/>
            <a:r>
              <a:rPr lang="en-US" sz="1600" dirty="0"/>
              <a:t>Often principal coordinators of </a:t>
            </a:r>
            <a:r>
              <a:rPr lang="en-US" sz="1600" dirty="0" err="1"/>
              <a:t>interprofessional</a:t>
            </a:r>
            <a:r>
              <a:rPr lang="en-US" sz="1600" dirty="0"/>
              <a:t> teams that include physicians, pharmacists, social workers and other providers</a:t>
            </a:r>
          </a:p>
          <a:p>
            <a:pPr lvl="1"/>
            <a:r>
              <a:rPr lang="en-US" sz="1600" dirty="0"/>
              <a:t>Targeted education for patients and families to prepare for safe discharge and reduce the risk of readmission</a:t>
            </a:r>
          </a:p>
          <a:p>
            <a:pPr lvl="1"/>
            <a:r>
              <a:rPr lang="en-US" sz="1600" dirty="0"/>
              <a:t>Emotional, psychological and existential support for patients and </a:t>
            </a:r>
            <a:r>
              <a:rPr lang="en-US" sz="1600" dirty="0" smtClean="0"/>
              <a:t>families</a:t>
            </a:r>
            <a:endParaRPr lang="en-US" sz="1600" dirty="0"/>
          </a:p>
        </p:txBody>
      </p:sp>
      <p:sp>
        <p:nvSpPr>
          <p:cNvPr id="4" name="Slide Number Placeholder 3"/>
          <p:cNvSpPr>
            <a:spLocks noGrp="1"/>
          </p:cNvSpPr>
          <p:nvPr>
            <p:ph type="sldNum" sz="quarter" idx="12"/>
          </p:nvPr>
        </p:nvSpPr>
        <p:spPr/>
        <p:txBody>
          <a:bodyPr/>
          <a:lstStyle/>
          <a:p>
            <a:pPr>
              <a:defRPr/>
            </a:pPr>
            <a:fld id="{9C32D7E2-5669-4A42-BE2B-8F1FF27084E0}" type="slidenum">
              <a:rPr lang="en-US" altLang="en-US" smtClean="0"/>
              <a:pPr>
                <a:defRPr/>
              </a:pPr>
              <a:t>8</a:t>
            </a:fld>
            <a:endParaRPr lang="en-US" altLang="en-US"/>
          </a:p>
        </p:txBody>
      </p:sp>
      <p:sp>
        <p:nvSpPr>
          <p:cNvPr id="5" name="Date Placeholder 4"/>
          <p:cNvSpPr>
            <a:spLocks noGrp="1"/>
          </p:cNvSpPr>
          <p:nvPr>
            <p:ph type="dt" sz="half" idx="10"/>
          </p:nvPr>
        </p:nvSpPr>
        <p:spPr/>
        <p:txBody>
          <a:bodyPr/>
          <a:lstStyle/>
          <a:p>
            <a:pPr>
              <a:defRPr/>
            </a:pPr>
            <a:r>
              <a:rPr lang="en-US" smtClean="0"/>
              <a:t> </a:t>
            </a:r>
            <a:endParaRPr lang="en-US"/>
          </a:p>
        </p:txBody>
      </p:sp>
    </p:spTree>
    <p:extLst>
      <p:ext uri="{BB962C8B-B14F-4D97-AF65-F5344CB8AC3E}">
        <p14:creationId xmlns:p14="http://schemas.microsoft.com/office/powerpoint/2010/main" val="2039811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2400" b="0" dirty="0" smtClean="0"/>
              <a:t>Nurses work is managerial demanding</a:t>
            </a:r>
            <a:br>
              <a:rPr lang="en-US" altLang="en-US" sz="2400" b="0" dirty="0" smtClean="0"/>
            </a:br>
            <a:r>
              <a:rPr lang="en-US" altLang="en-US" sz="2000" b="0" dirty="0" smtClean="0"/>
              <a:t>Providing care for 4-8 patients requires extraordinary ability to “manage the stack” of constantly changing tasks to meet each patient’s needs</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73150"/>
            <a:ext cx="6629400" cy="458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Text Box 4"/>
          <p:cNvSpPr txBox="1">
            <a:spLocks noChangeArrowheads="1"/>
          </p:cNvSpPr>
          <p:nvPr/>
        </p:nvSpPr>
        <p:spPr bwMode="auto">
          <a:xfrm>
            <a:off x="762000" y="5638800"/>
            <a:ext cx="72173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1200" b="0" dirty="0" smtClean="0">
                <a:latin typeface="Times New Roman" panose="02020603050405020304" pitchFamily="18" charset="0"/>
              </a:rPr>
              <a:t>One nurse, 50 minutes of one shift, 22 position changes</a:t>
            </a:r>
          </a:p>
          <a:p>
            <a:pPr eaLnBrk="1" hangingPunct="1">
              <a:spcBef>
                <a:spcPct val="0"/>
              </a:spcBef>
              <a:buClrTx/>
              <a:buFontTx/>
              <a:buNone/>
            </a:pPr>
            <a:r>
              <a:rPr lang="en-US" altLang="en-US" sz="1200" b="0" dirty="0" smtClean="0">
                <a:latin typeface="Times New Roman" panose="02020603050405020304" pitchFamily="18" charset="0"/>
              </a:rPr>
              <a:t>Source</a:t>
            </a:r>
            <a:r>
              <a:rPr lang="en-US" altLang="en-US" sz="1200" b="0" dirty="0">
                <a:latin typeface="Times New Roman" panose="02020603050405020304" pitchFamily="18" charset="0"/>
              </a:rPr>
              <a:t>, Institute for Healthcare Improvement, TCAB How-to Manual on Nurse Time in Direct Patient Care, 2008</a:t>
            </a:r>
          </a:p>
        </p:txBody>
      </p:sp>
      <p:sp>
        <p:nvSpPr>
          <p:cNvPr id="24581" name="Slide Number Placeholder 2"/>
          <p:cNvSpPr>
            <a:spLocks noGrp="1"/>
          </p:cNvSpPr>
          <p:nvPr>
            <p:ph type="sldNum" sz="quarter" idx="12"/>
          </p:nvPr>
        </p:nvSpPr>
        <p:spPr>
          <a:noFill/>
        </p:spPr>
        <p:txBody>
          <a:bodyPr/>
          <a:lstStyle>
            <a:lvl1pPr>
              <a:spcBef>
                <a:spcPct val="20000"/>
              </a:spcBef>
              <a:buClr>
                <a:schemeClr val="accent2"/>
              </a:buClr>
              <a:buFont typeface="Wingdings" panose="05000000000000000000" pitchFamily="2" charset="2"/>
              <a:buChar char="§"/>
              <a:defRPr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FontTx/>
              <a:buNone/>
            </a:pPr>
            <a:fld id="{A98EB6A5-35BD-4588-966B-DE5888EF24C3}" type="slidenum">
              <a:rPr lang="en-US" altLang="en-US" b="0">
                <a:latin typeface="Times New Roman" panose="02020603050405020304" pitchFamily="18" charset="0"/>
              </a:rPr>
              <a:pPr>
                <a:spcBef>
                  <a:spcPct val="0"/>
                </a:spcBef>
                <a:buClrTx/>
                <a:buFontTx/>
                <a:buNone/>
              </a:pPr>
              <a:t>9</a:t>
            </a:fld>
            <a:endParaRPr lang="en-US" altLang="en-US" b="0">
              <a:latin typeface="Times New Roman" panose="02020603050405020304" pitchFamily="18" charset="0"/>
            </a:endParaRPr>
          </a:p>
        </p:txBody>
      </p:sp>
      <p:sp>
        <p:nvSpPr>
          <p:cNvPr id="2" name="Date Placeholder 1"/>
          <p:cNvSpPr>
            <a:spLocks noGrp="1"/>
          </p:cNvSpPr>
          <p:nvPr>
            <p:ph type="dt" sz="half" idx="10"/>
          </p:nvPr>
        </p:nvSpPr>
        <p:spPr>
          <a:xfrm>
            <a:off x="685800" y="6248400"/>
            <a:ext cx="7010400" cy="457200"/>
          </a:xfrm>
          <a:ln>
            <a:solidFill>
              <a:srgbClr val="000099"/>
            </a:solidFill>
          </a:ln>
        </p:spPr>
        <p:txBody>
          <a:bodyPr/>
          <a:lstStyle/>
          <a:p>
            <a:pPr>
              <a:defRPr/>
            </a:pPr>
            <a:r>
              <a:rPr lang="en-US" sz="1800" dirty="0" smtClean="0">
                <a:latin typeface="+mn-lt"/>
              </a:rPr>
              <a:t>Yet each patient expects the nurse to be fully present for them.</a:t>
            </a:r>
            <a:r>
              <a:rPr lang="en-US" dirty="0" smtClean="0"/>
              <a:t> </a:t>
            </a:r>
            <a:endParaRPr lang="en-US" dirty="0"/>
          </a:p>
        </p:txBody>
      </p:sp>
    </p:spTree>
    <p:extLst>
      <p:ext uri="{BB962C8B-B14F-4D97-AF65-F5344CB8AC3E}">
        <p14:creationId xmlns:p14="http://schemas.microsoft.com/office/powerpoint/2010/main" val="156012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ucla_bluegoldtop-1">
  <a:themeElements>
    <a:clrScheme name="ucla_bluegoldtop-1 9">
      <a:dk1>
        <a:srgbClr val="000000"/>
      </a:dk1>
      <a:lt1>
        <a:srgbClr val="FFFFFF"/>
      </a:lt1>
      <a:dk2>
        <a:srgbClr val="000000"/>
      </a:dk2>
      <a:lt2>
        <a:srgbClr val="808080"/>
      </a:lt2>
      <a:accent1>
        <a:srgbClr val="536895"/>
      </a:accent1>
      <a:accent2>
        <a:srgbClr val="FE9118"/>
      </a:accent2>
      <a:accent3>
        <a:srgbClr val="FFFFFF"/>
      </a:accent3>
      <a:accent4>
        <a:srgbClr val="000000"/>
      </a:accent4>
      <a:accent5>
        <a:srgbClr val="B3B9C8"/>
      </a:accent5>
      <a:accent6>
        <a:srgbClr val="E68315"/>
      </a:accent6>
      <a:hlink>
        <a:srgbClr val="5AA1C8"/>
      </a:hlink>
      <a:folHlink>
        <a:srgbClr val="9486C1"/>
      </a:folHlink>
    </a:clrScheme>
    <a:fontScheme name="ucla_bluegoldtop-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la_bluegoldtop-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cla_bluegoldtop-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cla_bluegoldtop-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cla_bluegoldtop-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cla_bluegoldtop-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cla_bluegoldtop-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cla_bluegoldtop-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cla_bluegoldtop-1 8">
        <a:dk1>
          <a:srgbClr val="000000"/>
        </a:dk1>
        <a:lt1>
          <a:srgbClr val="FFFFFF"/>
        </a:lt1>
        <a:dk2>
          <a:srgbClr val="000000"/>
        </a:dk2>
        <a:lt2>
          <a:srgbClr val="808080"/>
        </a:lt2>
        <a:accent1>
          <a:srgbClr val="536895"/>
        </a:accent1>
        <a:accent2>
          <a:srgbClr val="FE9118"/>
        </a:accent2>
        <a:accent3>
          <a:srgbClr val="FFFFFF"/>
        </a:accent3>
        <a:accent4>
          <a:srgbClr val="000000"/>
        </a:accent4>
        <a:accent5>
          <a:srgbClr val="B3B9C8"/>
        </a:accent5>
        <a:accent6>
          <a:srgbClr val="E68315"/>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cla_bluegoldtop-1 9">
        <a:dk1>
          <a:srgbClr val="000000"/>
        </a:dk1>
        <a:lt1>
          <a:srgbClr val="FFFFFF"/>
        </a:lt1>
        <a:dk2>
          <a:srgbClr val="000000"/>
        </a:dk2>
        <a:lt2>
          <a:srgbClr val="808080"/>
        </a:lt2>
        <a:accent1>
          <a:srgbClr val="536895"/>
        </a:accent1>
        <a:accent2>
          <a:srgbClr val="FE9118"/>
        </a:accent2>
        <a:accent3>
          <a:srgbClr val="FFFFFF"/>
        </a:accent3>
        <a:accent4>
          <a:srgbClr val="000000"/>
        </a:accent4>
        <a:accent5>
          <a:srgbClr val="B3B9C8"/>
        </a:accent5>
        <a:accent6>
          <a:srgbClr val="E68315"/>
        </a:accent6>
        <a:hlink>
          <a:srgbClr val="5AA1C8"/>
        </a:hlink>
        <a:folHlink>
          <a:srgbClr val="9486C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cla_bluegoldtop-1">
  <a:themeElements>
    <a:clrScheme name="1_ucla_bluegoldtop-1 9">
      <a:dk1>
        <a:srgbClr val="000000"/>
      </a:dk1>
      <a:lt1>
        <a:srgbClr val="FFFFFF"/>
      </a:lt1>
      <a:dk2>
        <a:srgbClr val="000000"/>
      </a:dk2>
      <a:lt2>
        <a:srgbClr val="808080"/>
      </a:lt2>
      <a:accent1>
        <a:srgbClr val="536895"/>
      </a:accent1>
      <a:accent2>
        <a:srgbClr val="FE9118"/>
      </a:accent2>
      <a:accent3>
        <a:srgbClr val="FFFFFF"/>
      </a:accent3>
      <a:accent4>
        <a:srgbClr val="000000"/>
      </a:accent4>
      <a:accent5>
        <a:srgbClr val="B3B9C8"/>
      </a:accent5>
      <a:accent6>
        <a:srgbClr val="E68315"/>
      </a:accent6>
      <a:hlink>
        <a:srgbClr val="5AA1C8"/>
      </a:hlink>
      <a:folHlink>
        <a:srgbClr val="9486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cla_bluegoldtop-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cla_bluegoldtop-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cla_bluegoldtop-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cla_bluegoldtop-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cla_bluegoldtop-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cla_bluegoldtop-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cla_bluegoldtop-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ucla_bluegoldtop-1 8">
        <a:dk1>
          <a:srgbClr val="000000"/>
        </a:dk1>
        <a:lt1>
          <a:srgbClr val="FFFFFF"/>
        </a:lt1>
        <a:dk2>
          <a:srgbClr val="000000"/>
        </a:dk2>
        <a:lt2>
          <a:srgbClr val="808080"/>
        </a:lt2>
        <a:accent1>
          <a:srgbClr val="536895"/>
        </a:accent1>
        <a:accent2>
          <a:srgbClr val="FE9118"/>
        </a:accent2>
        <a:accent3>
          <a:srgbClr val="FFFFFF"/>
        </a:accent3>
        <a:accent4>
          <a:srgbClr val="000000"/>
        </a:accent4>
        <a:accent5>
          <a:srgbClr val="B3B9C8"/>
        </a:accent5>
        <a:accent6>
          <a:srgbClr val="E68315"/>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cla_bluegoldtop-1 9">
        <a:dk1>
          <a:srgbClr val="000000"/>
        </a:dk1>
        <a:lt1>
          <a:srgbClr val="FFFFFF"/>
        </a:lt1>
        <a:dk2>
          <a:srgbClr val="000000"/>
        </a:dk2>
        <a:lt2>
          <a:srgbClr val="808080"/>
        </a:lt2>
        <a:accent1>
          <a:srgbClr val="536895"/>
        </a:accent1>
        <a:accent2>
          <a:srgbClr val="FE9118"/>
        </a:accent2>
        <a:accent3>
          <a:srgbClr val="FFFFFF"/>
        </a:accent3>
        <a:accent4>
          <a:srgbClr val="000000"/>
        </a:accent4>
        <a:accent5>
          <a:srgbClr val="B3B9C8"/>
        </a:accent5>
        <a:accent6>
          <a:srgbClr val="E68315"/>
        </a:accent6>
        <a:hlink>
          <a:srgbClr val="5AA1C8"/>
        </a:hlink>
        <a:folHlink>
          <a:srgbClr val="9486C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ucla_blue_top header</Template>
  <TotalTime>6101</TotalTime>
  <Words>3363</Words>
  <Application>Microsoft Office PowerPoint</Application>
  <PresentationFormat>On-screen Show (4:3)</PresentationFormat>
  <Paragraphs>475</Paragraphs>
  <Slides>31</Slides>
  <Notes>10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ucla_bluegoldtop-1</vt:lpstr>
      <vt:lpstr>1_ucla_bluegoldtop-1</vt:lpstr>
      <vt:lpstr>Can We Afford the Fundamentals of Care?</vt:lpstr>
      <vt:lpstr>Outline</vt:lpstr>
      <vt:lpstr>Nursing matters – so why is there a need to make the case for nursing?</vt:lpstr>
      <vt:lpstr>What do we mean by “can we afford?”</vt:lpstr>
      <vt:lpstr>Outline</vt:lpstr>
      <vt:lpstr>Fundamentals of Care A positive statement of what well-delivered care looks like</vt:lpstr>
      <vt:lpstr>Nurses’ work is cognitively, intellectually and managerially challenging work</vt:lpstr>
      <vt:lpstr>The cognitive work of nurses</vt:lpstr>
      <vt:lpstr>Nurses work is managerial demanding Providing care for 4-8 patients requires extraordinary ability to “manage the stack” of constantly changing tasks to meet each patient’s needs</vt:lpstr>
      <vt:lpstr>Economics of nursing:  Social vs Business Case</vt:lpstr>
      <vt:lpstr>Review of research on staffing and quality</vt:lpstr>
      <vt:lpstr>Meta-analysis of multiple studies Pooled Odds Ratios of Patient Outcomes Corresponding to an Increase of 1 Registered Nurse Full Time Equivalent per Patient Day</vt:lpstr>
      <vt:lpstr>Avoided Days and Adverse Outcomes Associated with Raising Nurse Staffing Levels and Mix to 75th Percentile Estimates from Needleman/Buerhaus, Health Affairs, 2006</vt:lpstr>
      <vt:lpstr>Since Kane, 2007</vt:lpstr>
      <vt:lpstr>The association of staffing and outcomes: Is it causal?</vt:lpstr>
      <vt:lpstr>Modeling pathways of causality: How missed care “explains” the impact of staffing on outcomes</vt:lpstr>
      <vt:lpstr>Selected studies showing relationship between staffing, missed care and outcomes include:</vt:lpstr>
      <vt:lpstr>What we measure is often the failure to deliver the fundamentals of care</vt:lpstr>
      <vt:lpstr>Nurses reporting “care left undone,” RN4Cast, Sweden</vt:lpstr>
      <vt:lpstr>And in Sweden, as elsewhere, missed care is associated with more patients/nurse</vt:lpstr>
      <vt:lpstr>Patients are entitled to nurse staffing that assures safe and reliable care</vt:lpstr>
      <vt:lpstr>But is fundamental nursing care affordable? Does it save more than it costs? If not, how much more?</vt:lpstr>
      <vt:lpstr>Needleman, Buerhaus, Business Case for Nursing</vt:lpstr>
      <vt:lpstr>Avoided Days and Adverse Outcomes Associated with Raising Nurse Staffing Levels and Mix to 75th Percentile Estimates from Needleman/Buerhaus, Health Affairs, 2006</vt:lpstr>
      <vt:lpstr>What are the costs and cost offsets of increased nurse staffing  Estimates from Needleman/Buerhaus, Health Affairs, 2006</vt:lpstr>
      <vt:lpstr>Conclusions</vt:lpstr>
      <vt:lpstr>Recent study found increased staffing did pay for itself</vt:lpstr>
      <vt:lpstr>Regression-based estimates of changes in cost/admission of higher staffing</vt:lpstr>
      <vt:lpstr>Table from Martsolf 2014 showing regression estimates of changes in cost/admission of higher staffing</vt:lpstr>
      <vt:lpstr>A business case consideration:  Who retains the gains from better nursing care</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Standardized Performance Measures Can Improve Quality of Care</dc:title>
  <dc:creator>needleman</dc:creator>
  <cp:lastModifiedBy>needleman</cp:lastModifiedBy>
  <cp:revision>89</cp:revision>
  <dcterms:created xsi:type="dcterms:W3CDTF">2011-03-03T18:09:12Z</dcterms:created>
  <dcterms:modified xsi:type="dcterms:W3CDTF">2017-06-11T21:15:59Z</dcterms:modified>
</cp:coreProperties>
</file>