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ylee Jennings" initials="BJ" lastIdx="1" clrIdx="0">
    <p:extLst>
      <p:ext uri="{19B8F6BF-5375-455C-9EA6-DF929625EA0E}">
        <p15:presenceInfo xmlns:p15="http://schemas.microsoft.com/office/powerpoint/2012/main" userId="e7d225b507e614f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40F028-1231-4F8F-A767-B41AF9CC41C2}" v="1" dt="2020-06-08T09:35:12.201"/>
    <p1510:client id="{C38CD7E1-2F86-40E2-A137-40F9B07C0956}" v="2" dt="2020-06-08T09:37:16.7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114" d="100"/>
          <a:sy n="114" d="100"/>
        </p:scale>
        <p:origin x="46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0555CC-E441-4FB6-BA4E-D62040E257B6}" type="datetimeFigureOut">
              <a:rPr lang="en-GB" smtClean="0"/>
              <a:t>08/06/2020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79AE75-02CB-4B57-87A1-A8F0F9920021}" type="slidenum">
              <a:rPr lang="en-GB" smtClean="0"/>
              <a:t>‹#›</a:t>
            </a:fld>
            <a:endParaRPr lang="en-GB"/>
          </a:p>
        </p:txBody>
      </p:sp>
    </p:spTree>
    <p:extLst>
      <p:ext uri="{BB962C8B-B14F-4D97-AF65-F5344CB8AC3E}">
        <p14:creationId xmlns:p14="http://schemas.microsoft.com/office/powerpoint/2010/main" val="3302629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84763-6B0C-45D5-A5B5-E79A9D2BA3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F84BEC9-4338-4B89-9C4F-ED46807B30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01DC9E4-2B46-42A4-A7C8-CF4D7713F2CB}"/>
              </a:ext>
            </a:extLst>
          </p:cNvPr>
          <p:cNvSpPr>
            <a:spLocks noGrp="1"/>
          </p:cNvSpPr>
          <p:nvPr>
            <p:ph type="dt" sz="half" idx="10"/>
          </p:nvPr>
        </p:nvSpPr>
        <p:spPr/>
        <p:txBody>
          <a:bodyPr/>
          <a:lstStyle/>
          <a:p>
            <a:fld id="{3411AE74-7C75-44F0-95D3-BCFA01A61C85}" type="datetimeFigureOut">
              <a:rPr lang="en-GB" smtClean="0"/>
              <a:t>08/06/2020</a:t>
            </a:fld>
            <a:endParaRPr lang="en-GB"/>
          </a:p>
        </p:txBody>
      </p:sp>
      <p:sp>
        <p:nvSpPr>
          <p:cNvPr id="5" name="Footer Placeholder 4">
            <a:extLst>
              <a:ext uri="{FF2B5EF4-FFF2-40B4-BE49-F238E27FC236}">
                <a16:creationId xmlns:a16="http://schemas.microsoft.com/office/drawing/2014/main" id="{ED2E3185-0030-4F1D-B12C-46AA739C83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A391C1-A0D4-4DD8-AA74-A720FAB6FDC7}"/>
              </a:ext>
            </a:extLst>
          </p:cNvPr>
          <p:cNvSpPr>
            <a:spLocks noGrp="1"/>
          </p:cNvSpPr>
          <p:nvPr>
            <p:ph type="sldNum" sz="quarter" idx="12"/>
          </p:nvPr>
        </p:nvSpPr>
        <p:spPr/>
        <p:txBody>
          <a:bodyPr/>
          <a:lstStyle/>
          <a:p>
            <a:fld id="{303A0A53-FEA8-4042-9AF6-26F574D1FCB7}" type="slidenum">
              <a:rPr lang="en-GB" smtClean="0"/>
              <a:t>‹#›</a:t>
            </a:fld>
            <a:endParaRPr lang="en-GB"/>
          </a:p>
        </p:txBody>
      </p:sp>
    </p:spTree>
    <p:extLst>
      <p:ext uri="{BB962C8B-B14F-4D97-AF65-F5344CB8AC3E}">
        <p14:creationId xmlns:p14="http://schemas.microsoft.com/office/powerpoint/2010/main" val="2097490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E2A4A-8579-475E-8A76-2553A737CBB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87539CF-1A1C-47E0-BA50-C2E0C9F20E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35DCDC-E3C1-4EE9-857D-C807F2323C5C}"/>
              </a:ext>
            </a:extLst>
          </p:cNvPr>
          <p:cNvSpPr>
            <a:spLocks noGrp="1"/>
          </p:cNvSpPr>
          <p:nvPr>
            <p:ph type="dt" sz="half" idx="10"/>
          </p:nvPr>
        </p:nvSpPr>
        <p:spPr/>
        <p:txBody>
          <a:bodyPr/>
          <a:lstStyle/>
          <a:p>
            <a:fld id="{3411AE74-7C75-44F0-95D3-BCFA01A61C85}" type="datetimeFigureOut">
              <a:rPr lang="en-GB" smtClean="0"/>
              <a:t>08/06/2020</a:t>
            </a:fld>
            <a:endParaRPr lang="en-GB"/>
          </a:p>
        </p:txBody>
      </p:sp>
      <p:sp>
        <p:nvSpPr>
          <p:cNvPr id="5" name="Footer Placeholder 4">
            <a:extLst>
              <a:ext uri="{FF2B5EF4-FFF2-40B4-BE49-F238E27FC236}">
                <a16:creationId xmlns:a16="http://schemas.microsoft.com/office/drawing/2014/main" id="{D078A8AA-3BB1-45AF-BA24-87246E451F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A5521A-B174-44EE-92F7-2BE5ECC08C58}"/>
              </a:ext>
            </a:extLst>
          </p:cNvPr>
          <p:cNvSpPr>
            <a:spLocks noGrp="1"/>
          </p:cNvSpPr>
          <p:nvPr>
            <p:ph type="sldNum" sz="quarter" idx="12"/>
          </p:nvPr>
        </p:nvSpPr>
        <p:spPr/>
        <p:txBody>
          <a:bodyPr/>
          <a:lstStyle/>
          <a:p>
            <a:fld id="{303A0A53-FEA8-4042-9AF6-26F574D1FCB7}" type="slidenum">
              <a:rPr lang="en-GB" smtClean="0"/>
              <a:t>‹#›</a:t>
            </a:fld>
            <a:endParaRPr lang="en-GB"/>
          </a:p>
        </p:txBody>
      </p:sp>
    </p:spTree>
    <p:extLst>
      <p:ext uri="{BB962C8B-B14F-4D97-AF65-F5344CB8AC3E}">
        <p14:creationId xmlns:p14="http://schemas.microsoft.com/office/powerpoint/2010/main" val="3370286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0A7DFA-E9AD-4797-8440-56B35A7BE8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1791BFD-BFC6-4886-9722-DED990FB3D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0802AB-B399-47CC-B853-36F034C58B65}"/>
              </a:ext>
            </a:extLst>
          </p:cNvPr>
          <p:cNvSpPr>
            <a:spLocks noGrp="1"/>
          </p:cNvSpPr>
          <p:nvPr>
            <p:ph type="dt" sz="half" idx="10"/>
          </p:nvPr>
        </p:nvSpPr>
        <p:spPr/>
        <p:txBody>
          <a:bodyPr/>
          <a:lstStyle/>
          <a:p>
            <a:fld id="{3411AE74-7C75-44F0-95D3-BCFA01A61C85}" type="datetimeFigureOut">
              <a:rPr lang="en-GB" smtClean="0"/>
              <a:t>08/06/2020</a:t>
            </a:fld>
            <a:endParaRPr lang="en-GB"/>
          </a:p>
        </p:txBody>
      </p:sp>
      <p:sp>
        <p:nvSpPr>
          <p:cNvPr id="5" name="Footer Placeholder 4">
            <a:extLst>
              <a:ext uri="{FF2B5EF4-FFF2-40B4-BE49-F238E27FC236}">
                <a16:creationId xmlns:a16="http://schemas.microsoft.com/office/drawing/2014/main" id="{CCF41006-EAA5-467D-A40E-2B0C943FA8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045F0A-7933-4524-AB6B-1318F2A77467}"/>
              </a:ext>
            </a:extLst>
          </p:cNvPr>
          <p:cNvSpPr>
            <a:spLocks noGrp="1"/>
          </p:cNvSpPr>
          <p:nvPr>
            <p:ph type="sldNum" sz="quarter" idx="12"/>
          </p:nvPr>
        </p:nvSpPr>
        <p:spPr/>
        <p:txBody>
          <a:bodyPr/>
          <a:lstStyle/>
          <a:p>
            <a:fld id="{303A0A53-FEA8-4042-9AF6-26F574D1FCB7}" type="slidenum">
              <a:rPr lang="en-GB" smtClean="0"/>
              <a:t>‹#›</a:t>
            </a:fld>
            <a:endParaRPr lang="en-GB"/>
          </a:p>
        </p:txBody>
      </p:sp>
    </p:spTree>
    <p:extLst>
      <p:ext uri="{BB962C8B-B14F-4D97-AF65-F5344CB8AC3E}">
        <p14:creationId xmlns:p14="http://schemas.microsoft.com/office/powerpoint/2010/main" val="230955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4EBA-CC37-4A85-A683-BF0CCDF5E61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E498D22-F5E2-45FB-BD31-EA82C77109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ED0945-D260-4393-B9A8-398A46018458}"/>
              </a:ext>
            </a:extLst>
          </p:cNvPr>
          <p:cNvSpPr>
            <a:spLocks noGrp="1"/>
          </p:cNvSpPr>
          <p:nvPr>
            <p:ph type="dt" sz="half" idx="10"/>
          </p:nvPr>
        </p:nvSpPr>
        <p:spPr/>
        <p:txBody>
          <a:bodyPr/>
          <a:lstStyle/>
          <a:p>
            <a:fld id="{3411AE74-7C75-44F0-95D3-BCFA01A61C85}" type="datetimeFigureOut">
              <a:rPr lang="en-GB" smtClean="0"/>
              <a:t>08/06/2020</a:t>
            </a:fld>
            <a:endParaRPr lang="en-GB"/>
          </a:p>
        </p:txBody>
      </p:sp>
      <p:sp>
        <p:nvSpPr>
          <p:cNvPr id="5" name="Footer Placeholder 4">
            <a:extLst>
              <a:ext uri="{FF2B5EF4-FFF2-40B4-BE49-F238E27FC236}">
                <a16:creationId xmlns:a16="http://schemas.microsoft.com/office/drawing/2014/main" id="{130612F6-D50F-44F1-AB3C-3DB51A6BC1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7FD6CD-54D8-44BC-8B05-B14BCB572B8B}"/>
              </a:ext>
            </a:extLst>
          </p:cNvPr>
          <p:cNvSpPr>
            <a:spLocks noGrp="1"/>
          </p:cNvSpPr>
          <p:nvPr>
            <p:ph type="sldNum" sz="quarter" idx="12"/>
          </p:nvPr>
        </p:nvSpPr>
        <p:spPr/>
        <p:txBody>
          <a:bodyPr/>
          <a:lstStyle/>
          <a:p>
            <a:fld id="{303A0A53-FEA8-4042-9AF6-26F574D1FCB7}" type="slidenum">
              <a:rPr lang="en-GB" smtClean="0"/>
              <a:t>‹#›</a:t>
            </a:fld>
            <a:endParaRPr lang="en-GB"/>
          </a:p>
        </p:txBody>
      </p:sp>
    </p:spTree>
    <p:extLst>
      <p:ext uri="{BB962C8B-B14F-4D97-AF65-F5344CB8AC3E}">
        <p14:creationId xmlns:p14="http://schemas.microsoft.com/office/powerpoint/2010/main" val="2172662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BC1AD-C2E9-4EC1-BC85-D668AD0B60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E3538E2-2C74-43D4-A126-C4ECADB205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5059A5-DF07-4326-B3BB-4DE4751B2732}"/>
              </a:ext>
            </a:extLst>
          </p:cNvPr>
          <p:cNvSpPr>
            <a:spLocks noGrp="1"/>
          </p:cNvSpPr>
          <p:nvPr>
            <p:ph type="dt" sz="half" idx="10"/>
          </p:nvPr>
        </p:nvSpPr>
        <p:spPr/>
        <p:txBody>
          <a:bodyPr/>
          <a:lstStyle/>
          <a:p>
            <a:fld id="{3411AE74-7C75-44F0-95D3-BCFA01A61C85}" type="datetimeFigureOut">
              <a:rPr lang="en-GB" smtClean="0"/>
              <a:t>08/06/2020</a:t>
            </a:fld>
            <a:endParaRPr lang="en-GB"/>
          </a:p>
        </p:txBody>
      </p:sp>
      <p:sp>
        <p:nvSpPr>
          <p:cNvPr id="5" name="Footer Placeholder 4">
            <a:extLst>
              <a:ext uri="{FF2B5EF4-FFF2-40B4-BE49-F238E27FC236}">
                <a16:creationId xmlns:a16="http://schemas.microsoft.com/office/drawing/2014/main" id="{A93603E4-D868-4638-9D45-A74D1986DE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BBE6C3-1184-40A3-8480-172F582C72F7}"/>
              </a:ext>
            </a:extLst>
          </p:cNvPr>
          <p:cNvSpPr>
            <a:spLocks noGrp="1"/>
          </p:cNvSpPr>
          <p:nvPr>
            <p:ph type="sldNum" sz="quarter" idx="12"/>
          </p:nvPr>
        </p:nvSpPr>
        <p:spPr/>
        <p:txBody>
          <a:bodyPr/>
          <a:lstStyle/>
          <a:p>
            <a:fld id="{303A0A53-FEA8-4042-9AF6-26F574D1FCB7}" type="slidenum">
              <a:rPr lang="en-GB" smtClean="0"/>
              <a:t>‹#›</a:t>
            </a:fld>
            <a:endParaRPr lang="en-GB"/>
          </a:p>
        </p:txBody>
      </p:sp>
    </p:spTree>
    <p:extLst>
      <p:ext uri="{BB962C8B-B14F-4D97-AF65-F5344CB8AC3E}">
        <p14:creationId xmlns:p14="http://schemas.microsoft.com/office/powerpoint/2010/main" val="44029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121BB-1491-427F-A5E2-5444157BD9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A036D8-E891-410A-AAB7-488BC925C7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34889D0-6B97-4E39-917D-554CC8B225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BABBF72-7F32-41BE-8B5C-6E981DE107BB}"/>
              </a:ext>
            </a:extLst>
          </p:cNvPr>
          <p:cNvSpPr>
            <a:spLocks noGrp="1"/>
          </p:cNvSpPr>
          <p:nvPr>
            <p:ph type="dt" sz="half" idx="10"/>
          </p:nvPr>
        </p:nvSpPr>
        <p:spPr/>
        <p:txBody>
          <a:bodyPr/>
          <a:lstStyle/>
          <a:p>
            <a:fld id="{3411AE74-7C75-44F0-95D3-BCFA01A61C85}" type="datetimeFigureOut">
              <a:rPr lang="en-GB" smtClean="0"/>
              <a:t>08/06/2020</a:t>
            </a:fld>
            <a:endParaRPr lang="en-GB"/>
          </a:p>
        </p:txBody>
      </p:sp>
      <p:sp>
        <p:nvSpPr>
          <p:cNvPr id="6" name="Footer Placeholder 5">
            <a:extLst>
              <a:ext uri="{FF2B5EF4-FFF2-40B4-BE49-F238E27FC236}">
                <a16:creationId xmlns:a16="http://schemas.microsoft.com/office/drawing/2014/main" id="{FB50B5C9-208D-4A90-ADFA-0B98FC6DF5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88868E-02D7-47B9-A764-18D7C3F031AA}"/>
              </a:ext>
            </a:extLst>
          </p:cNvPr>
          <p:cNvSpPr>
            <a:spLocks noGrp="1"/>
          </p:cNvSpPr>
          <p:nvPr>
            <p:ph type="sldNum" sz="quarter" idx="12"/>
          </p:nvPr>
        </p:nvSpPr>
        <p:spPr/>
        <p:txBody>
          <a:bodyPr/>
          <a:lstStyle/>
          <a:p>
            <a:fld id="{303A0A53-FEA8-4042-9AF6-26F574D1FCB7}" type="slidenum">
              <a:rPr lang="en-GB" smtClean="0"/>
              <a:t>‹#›</a:t>
            </a:fld>
            <a:endParaRPr lang="en-GB"/>
          </a:p>
        </p:txBody>
      </p:sp>
    </p:spTree>
    <p:extLst>
      <p:ext uri="{BB962C8B-B14F-4D97-AF65-F5344CB8AC3E}">
        <p14:creationId xmlns:p14="http://schemas.microsoft.com/office/powerpoint/2010/main" val="936915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BF15B-C4BE-4D6A-9233-9F29898F94D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1752B6-E736-4AD4-B1EF-F8B54C0B9B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6F1741-07B5-4675-9CC6-6FB013BC34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FC40D97-F2C4-4AC4-B0D9-49377ABCDD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2F6BC2-2902-4A97-B23A-5FB68C8980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F5C4EA0-CE57-4372-B380-03A54695E267}"/>
              </a:ext>
            </a:extLst>
          </p:cNvPr>
          <p:cNvSpPr>
            <a:spLocks noGrp="1"/>
          </p:cNvSpPr>
          <p:nvPr>
            <p:ph type="dt" sz="half" idx="10"/>
          </p:nvPr>
        </p:nvSpPr>
        <p:spPr/>
        <p:txBody>
          <a:bodyPr/>
          <a:lstStyle/>
          <a:p>
            <a:fld id="{3411AE74-7C75-44F0-95D3-BCFA01A61C85}" type="datetimeFigureOut">
              <a:rPr lang="en-GB" smtClean="0"/>
              <a:t>08/06/2020</a:t>
            </a:fld>
            <a:endParaRPr lang="en-GB"/>
          </a:p>
        </p:txBody>
      </p:sp>
      <p:sp>
        <p:nvSpPr>
          <p:cNvPr id="8" name="Footer Placeholder 7">
            <a:extLst>
              <a:ext uri="{FF2B5EF4-FFF2-40B4-BE49-F238E27FC236}">
                <a16:creationId xmlns:a16="http://schemas.microsoft.com/office/drawing/2014/main" id="{EE0D849A-BF7A-42B6-B6D1-6CF5ACEA734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C4A0781-F162-4509-8EB7-DE14A6AD9726}"/>
              </a:ext>
            </a:extLst>
          </p:cNvPr>
          <p:cNvSpPr>
            <a:spLocks noGrp="1"/>
          </p:cNvSpPr>
          <p:nvPr>
            <p:ph type="sldNum" sz="quarter" idx="12"/>
          </p:nvPr>
        </p:nvSpPr>
        <p:spPr/>
        <p:txBody>
          <a:bodyPr/>
          <a:lstStyle/>
          <a:p>
            <a:fld id="{303A0A53-FEA8-4042-9AF6-26F574D1FCB7}" type="slidenum">
              <a:rPr lang="en-GB" smtClean="0"/>
              <a:t>‹#›</a:t>
            </a:fld>
            <a:endParaRPr lang="en-GB"/>
          </a:p>
        </p:txBody>
      </p:sp>
    </p:spTree>
    <p:extLst>
      <p:ext uri="{BB962C8B-B14F-4D97-AF65-F5344CB8AC3E}">
        <p14:creationId xmlns:p14="http://schemas.microsoft.com/office/powerpoint/2010/main" val="643007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320DA-6359-4735-BBFF-8FC91453ED2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5D32A53-BA73-4202-AEC3-88386EE11563}"/>
              </a:ext>
            </a:extLst>
          </p:cNvPr>
          <p:cNvSpPr>
            <a:spLocks noGrp="1"/>
          </p:cNvSpPr>
          <p:nvPr>
            <p:ph type="dt" sz="half" idx="10"/>
          </p:nvPr>
        </p:nvSpPr>
        <p:spPr/>
        <p:txBody>
          <a:bodyPr/>
          <a:lstStyle/>
          <a:p>
            <a:fld id="{3411AE74-7C75-44F0-95D3-BCFA01A61C85}" type="datetimeFigureOut">
              <a:rPr lang="en-GB" smtClean="0"/>
              <a:t>08/06/2020</a:t>
            </a:fld>
            <a:endParaRPr lang="en-GB"/>
          </a:p>
        </p:txBody>
      </p:sp>
      <p:sp>
        <p:nvSpPr>
          <p:cNvPr id="4" name="Footer Placeholder 3">
            <a:extLst>
              <a:ext uri="{FF2B5EF4-FFF2-40B4-BE49-F238E27FC236}">
                <a16:creationId xmlns:a16="http://schemas.microsoft.com/office/drawing/2014/main" id="{F6EB93EA-485A-40A6-9955-EF6670DA2B9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9F9465E-B8D4-45E4-A34C-F65337D07443}"/>
              </a:ext>
            </a:extLst>
          </p:cNvPr>
          <p:cNvSpPr>
            <a:spLocks noGrp="1"/>
          </p:cNvSpPr>
          <p:nvPr>
            <p:ph type="sldNum" sz="quarter" idx="12"/>
          </p:nvPr>
        </p:nvSpPr>
        <p:spPr/>
        <p:txBody>
          <a:bodyPr/>
          <a:lstStyle/>
          <a:p>
            <a:fld id="{303A0A53-FEA8-4042-9AF6-26F574D1FCB7}" type="slidenum">
              <a:rPr lang="en-GB" smtClean="0"/>
              <a:t>‹#›</a:t>
            </a:fld>
            <a:endParaRPr lang="en-GB"/>
          </a:p>
        </p:txBody>
      </p:sp>
    </p:spTree>
    <p:extLst>
      <p:ext uri="{BB962C8B-B14F-4D97-AF65-F5344CB8AC3E}">
        <p14:creationId xmlns:p14="http://schemas.microsoft.com/office/powerpoint/2010/main" val="62039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C86571-1739-459F-BD1E-67DF33A1C72B}"/>
              </a:ext>
            </a:extLst>
          </p:cNvPr>
          <p:cNvSpPr>
            <a:spLocks noGrp="1"/>
          </p:cNvSpPr>
          <p:nvPr>
            <p:ph type="dt" sz="half" idx="10"/>
          </p:nvPr>
        </p:nvSpPr>
        <p:spPr/>
        <p:txBody>
          <a:bodyPr/>
          <a:lstStyle/>
          <a:p>
            <a:fld id="{3411AE74-7C75-44F0-95D3-BCFA01A61C85}" type="datetimeFigureOut">
              <a:rPr lang="en-GB" smtClean="0"/>
              <a:t>08/06/2020</a:t>
            </a:fld>
            <a:endParaRPr lang="en-GB"/>
          </a:p>
        </p:txBody>
      </p:sp>
      <p:sp>
        <p:nvSpPr>
          <p:cNvPr id="3" name="Footer Placeholder 2">
            <a:extLst>
              <a:ext uri="{FF2B5EF4-FFF2-40B4-BE49-F238E27FC236}">
                <a16:creationId xmlns:a16="http://schemas.microsoft.com/office/drawing/2014/main" id="{5C500E26-C65A-46B4-8EDD-79C0E3BA4E4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FD91F76-2BB0-4011-91C3-F1D87515B78B}"/>
              </a:ext>
            </a:extLst>
          </p:cNvPr>
          <p:cNvSpPr>
            <a:spLocks noGrp="1"/>
          </p:cNvSpPr>
          <p:nvPr>
            <p:ph type="sldNum" sz="quarter" idx="12"/>
          </p:nvPr>
        </p:nvSpPr>
        <p:spPr/>
        <p:txBody>
          <a:bodyPr/>
          <a:lstStyle/>
          <a:p>
            <a:fld id="{303A0A53-FEA8-4042-9AF6-26F574D1FCB7}" type="slidenum">
              <a:rPr lang="en-GB" smtClean="0"/>
              <a:t>‹#›</a:t>
            </a:fld>
            <a:endParaRPr lang="en-GB"/>
          </a:p>
        </p:txBody>
      </p:sp>
    </p:spTree>
    <p:extLst>
      <p:ext uri="{BB962C8B-B14F-4D97-AF65-F5344CB8AC3E}">
        <p14:creationId xmlns:p14="http://schemas.microsoft.com/office/powerpoint/2010/main" val="1864268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5EB0B-5E67-4681-ABEE-976698A6B0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34A304-6EF5-494E-A138-C11ABE3FFA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F8A183C-1578-471F-ADEA-9C1D1187B3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CF59F2-D90F-47F7-AFD1-DC5C8737E134}"/>
              </a:ext>
            </a:extLst>
          </p:cNvPr>
          <p:cNvSpPr>
            <a:spLocks noGrp="1"/>
          </p:cNvSpPr>
          <p:nvPr>
            <p:ph type="dt" sz="half" idx="10"/>
          </p:nvPr>
        </p:nvSpPr>
        <p:spPr/>
        <p:txBody>
          <a:bodyPr/>
          <a:lstStyle/>
          <a:p>
            <a:fld id="{3411AE74-7C75-44F0-95D3-BCFA01A61C85}" type="datetimeFigureOut">
              <a:rPr lang="en-GB" smtClean="0"/>
              <a:t>08/06/2020</a:t>
            </a:fld>
            <a:endParaRPr lang="en-GB"/>
          </a:p>
        </p:txBody>
      </p:sp>
      <p:sp>
        <p:nvSpPr>
          <p:cNvPr id="6" name="Footer Placeholder 5">
            <a:extLst>
              <a:ext uri="{FF2B5EF4-FFF2-40B4-BE49-F238E27FC236}">
                <a16:creationId xmlns:a16="http://schemas.microsoft.com/office/drawing/2014/main" id="{A0133723-CCC5-49A8-A39F-C530CF8270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2CB1E2-FBAA-482A-9F1D-84B3E2E70DCF}"/>
              </a:ext>
            </a:extLst>
          </p:cNvPr>
          <p:cNvSpPr>
            <a:spLocks noGrp="1"/>
          </p:cNvSpPr>
          <p:nvPr>
            <p:ph type="sldNum" sz="quarter" idx="12"/>
          </p:nvPr>
        </p:nvSpPr>
        <p:spPr/>
        <p:txBody>
          <a:bodyPr/>
          <a:lstStyle/>
          <a:p>
            <a:fld id="{303A0A53-FEA8-4042-9AF6-26F574D1FCB7}" type="slidenum">
              <a:rPr lang="en-GB" smtClean="0"/>
              <a:t>‹#›</a:t>
            </a:fld>
            <a:endParaRPr lang="en-GB"/>
          </a:p>
        </p:txBody>
      </p:sp>
    </p:spTree>
    <p:extLst>
      <p:ext uri="{BB962C8B-B14F-4D97-AF65-F5344CB8AC3E}">
        <p14:creationId xmlns:p14="http://schemas.microsoft.com/office/powerpoint/2010/main" val="589836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A1ED9-58FC-4895-BF9C-4FC87EAC2A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A6255E1-292B-4BFC-845B-9E798600C1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5838EB2-8EA9-4757-B1B8-938F176BA1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42C560-88F1-4083-9682-25AF5B289A91}"/>
              </a:ext>
            </a:extLst>
          </p:cNvPr>
          <p:cNvSpPr>
            <a:spLocks noGrp="1"/>
          </p:cNvSpPr>
          <p:nvPr>
            <p:ph type="dt" sz="half" idx="10"/>
          </p:nvPr>
        </p:nvSpPr>
        <p:spPr/>
        <p:txBody>
          <a:bodyPr/>
          <a:lstStyle/>
          <a:p>
            <a:fld id="{3411AE74-7C75-44F0-95D3-BCFA01A61C85}" type="datetimeFigureOut">
              <a:rPr lang="en-GB" smtClean="0"/>
              <a:t>08/06/2020</a:t>
            </a:fld>
            <a:endParaRPr lang="en-GB"/>
          </a:p>
        </p:txBody>
      </p:sp>
      <p:sp>
        <p:nvSpPr>
          <p:cNvPr id="6" name="Footer Placeholder 5">
            <a:extLst>
              <a:ext uri="{FF2B5EF4-FFF2-40B4-BE49-F238E27FC236}">
                <a16:creationId xmlns:a16="http://schemas.microsoft.com/office/drawing/2014/main" id="{0A64430B-EBF8-4F84-8C6D-03B078DBBE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1C7981E-50EC-4417-AD40-FA971E220D5F}"/>
              </a:ext>
            </a:extLst>
          </p:cNvPr>
          <p:cNvSpPr>
            <a:spLocks noGrp="1"/>
          </p:cNvSpPr>
          <p:nvPr>
            <p:ph type="sldNum" sz="quarter" idx="12"/>
          </p:nvPr>
        </p:nvSpPr>
        <p:spPr/>
        <p:txBody>
          <a:bodyPr/>
          <a:lstStyle/>
          <a:p>
            <a:fld id="{303A0A53-FEA8-4042-9AF6-26F574D1FCB7}" type="slidenum">
              <a:rPr lang="en-GB" smtClean="0"/>
              <a:t>‹#›</a:t>
            </a:fld>
            <a:endParaRPr lang="en-GB"/>
          </a:p>
        </p:txBody>
      </p:sp>
    </p:spTree>
    <p:extLst>
      <p:ext uri="{BB962C8B-B14F-4D97-AF65-F5344CB8AC3E}">
        <p14:creationId xmlns:p14="http://schemas.microsoft.com/office/powerpoint/2010/main" val="4178503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2A0899-B912-4BC6-8D99-E2DA3C1F2A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BB5DD2-1BEB-4CF2-AC5E-570A10570C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4C230D-319C-43F7-88A6-77E49CD70F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11AE74-7C75-44F0-95D3-BCFA01A61C85}" type="datetimeFigureOut">
              <a:rPr lang="en-GB" smtClean="0"/>
              <a:t>08/06/2020</a:t>
            </a:fld>
            <a:endParaRPr lang="en-GB"/>
          </a:p>
        </p:txBody>
      </p:sp>
      <p:sp>
        <p:nvSpPr>
          <p:cNvPr id="5" name="Footer Placeholder 4">
            <a:extLst>
              <a:ext uri="{FF2B5EF4-FFF2-40B4-BE49-F238E27FC236}">
                <a16:creationId xmlns:a16="http://schemas.microsoft.com/office/drawing/2014/main" id="{43BFD57A-16EF-4959-BD41-02CF433C36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93EEBA9-7BC5-4A00-A220-FCD4743526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3A0A53-FEA8-4042-9AF6-26F574D1FCB7}" type="slidenum">
              <a:rPr lang="en-GB" smtClean="0"/>
              <a:t>‹#›</a:t>
            </a:fld>
            <a:endParaRPr lang="en-GB"/>
          </a:p>
        </p:txBody>
      </p:sp>
    </p:spTree>
    <p:extLst>
      <p:ext uri="{BB962C8B-B14F-4D97-AF65-F5344CB8AC3E}">
        <p14:creationId xmlns:p14="http://schemas.microsoft.com/office/powerpoint/2010/main" val="3585120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hedgehog in grass&#10;&#10;Description automatically generated">
            <a:extLst>
              <a:ext uri="{FF2B5EF4-FFF2-40B4-BE49-F238E27FC236}">
                <a16:creationId xmlns:a16="http://schemas.microsoft.com/office/drawing/2014/main" id="{021D5E7D-4D7E-48F4-A700-47E2A6087E2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7216727"/>
          </a:xfrm>
          <a:prstGeom prst="rect">
            <a:avLst/>
          </a:prstGeom>
        </p:spPr>
      </p:pic>
      <p:sp>
        <p:nvSpPr>
          <p:cNvPr id="2" name="Title 1">
            <a:extLst>
              <a:ext uri="{FF2B5EF4-FFF2-40B4-BE49-F238E27FC236}">
                <a16:creationId xmlns:a16="http://schemas.microsoft.com/office/drawing/2014/main" id="{233A260E-A3E9-4F4D-BEBF-9E41D2134DF6}"/>
              </a:ext>
            </a:extLst>
          </p:cNvPr>
          <p:cNvSpPr>
            <a:spLocks noGrp="1"/>
          </p:cNvSpPr>
          <p:nvPr>
            <p:ph type="ctrTitle"/>
          </p:nvPr>
        </p:nvSpPr>
        <p:spPr>
          <a:xfrm>
            <a:off x="92765" y="181458"/>
            <a:ext cx="4651513" cy="1655762"/>
          </a:xfrm>
        </p:spPr>
        <p:txBody>
          <a:bodyPr>
            <a:normAutofit/>
          </a:bodyPr>
          <a:lstStyle/>
          <a:p>
            <a:r>
              <a:rPr lang="en-GB" sz="4800" dirty="0"/>
              <a:t>How to make a Hedgehog home</a:t>
            </a:r>
          </a:p>
        </p:txBody>
      </p:sp>
      <p:sp>
        <p:nvSpPr>
          <p:cNvPr id="3" name="Subtitle 2">
            <a:extLst>
              <a:ext uri="{FF2B5EF4-FFF2-40B4-BE49-F238E27FC236}">
                <a16:creationId xmlns:a16="http://schemas.microsoft.com/office/drawing/2014/main" id="{CCAA8ACD-CA09-45DD-BB5B-D9E9F88292F1}"/>
              </a:ext>
            </a:extLst>
          </p:cNvPr>
          <p:cNvSpPr>
            <a:spLocks noGrp="1"/>
          </p:cNvSpPr>
          <p:nvPr>
            <p:ph type="subTitle" idx="1"/>
          </p:nvPr>
        </p:nvSpPr>
        <p:spPr>
          <a:xfrm>
            <a:off x="-2517913" y="2054029"/>
            <a:ext cx="9144000" cy="1655762"/>
          </a:xfrm>
        </p:spPr>
        <p:txBody>
          <a:bodyPr/>
          <a:lstStyle/>
          <a:p>
            <a:r>
              <a:rPr lang="en-GB" dirty="0"/>
              <a:t>Baylee Jennings</a:t>
            </a:r>
          </a:p>
        </p:txBody>
      </p:sp>
    </p:spTree>
    <p:extLst>
      <p:ext uri="{BB962C8B-B14F-4D97-AF65-F5344CB8AC3E}">
        <p14:creationId xmlns:p14="http://schemas.microsoft.com/office/powerpoint/2010/main" val="2190863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le of grass&#10;&#10;Description automatically generated">
            <a:extLst>
              <a:ext uri="{FF2B5EF4-FFF2-40B4-BE49-F238E27FC236}">
                <a16:creationId xmlns:a16="http://schemas.microsoft.com/office/drawing/2014/main" id="{1D602925-A529-4B8B-92D8-3459100FAF88}"/>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1D84267-0332-4BAB-8452-D74E2A411A56}"/>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COMPLETE!</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975986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B6C37-C1A7-40F0-A682-C7FA9A586A4C}"/>
              </a:ext>
            </a:extLst>
          </p:cNvPr>
          <p:cNvSpPr>
            <a:spLocks noGrp="1"/>
          </p:cNvSpPr>
          <p:nvPr>
            <p:ph type="title"/>
          </p:nvPr>
        </p:nvSpPr>
        <p:spPr/>
        <p:txBody>
          <a:bodyPr/>
          <a:lstStyle/>
          <a:p>
            <a:r>
              <a:rPr lang="en-GB" dirty="0"/>
              <a:t>Checklist</a:t>
            </a:r>
          </a:p>
        </p:txBody>
      </p:sp>
      <p:pic>
        <p:nvPicPr>
          <p:cNvPr id="7" name="Content Placeholder 6" descr="A close up of some grass&#10;&#10;Description automatically generated">
            <a:extLst>
              <a:ext uri="{FF2B5EF4-FFF2-40B4-BE49-F238E27FC236}">
                <a16:creationId xmlns:a16="http://schemas.microsoft.com/office/drawing/2014/main" id="{1F4506E1-5D72-4D8E-BCDF-CA8B8B03540C}"/>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539664" y="281918"/>
            <a:ext cx="8281276" cy="6210957"/>
          </a:xfrm>
        </p:spPr>
      </p:pic>
      <p:sp>
        <p:nvSpPr>
          <p:cNvPr id="10" name="Speech Bubble: Rectangle 9">
            <a:extLst>
              <a:ext uri="{FF2B5EF4-FFF2-40B4-BE49-F238E27FC236}">
                <a16:creationId xmlns:a16="http://schemas.microsoft.com/office/drawing/2014/main" id="{21BFD223-ED82-4296-A6F3-13B1F8935C27}"/>
              </a:ext>
            </a:extLst>
          </p:cNvPr>
          <p:cNvSpPr/>
          <p:nvPr/>
        </p:nvSpPr>
        <p:spPr>
          <a:xfrm>
            <a:off x="5512904" y="800635"/>
            <a:ext cx="583096" cy="454542"/>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
        <p:nvSpPr>
          <p:cNvPr id="11" name="Speech Bubble: Rectangle 10">
            <a:extLst>
              <a:ext uri="{FF2B5EF4-FFF2-40B4-BE49-F238E27FC236}">
                <a16:creationId xmlns:a16="http://schemas.microsoft.com/office/drawing/2014/main" id="{AA38B647-64AA-4675-A376-05D8B66C6D6D}"/>
              </a:ext>
            </a:extLst>
          </p:cNvPr>
          <p:cNvSpPr/>
          <p:nvPr/>
        </p:nvSpPr>
        <p:spPr>
          <a:xfrm>
            <a:off x="7215809" y="1690688"/>
            <a:ext cx="583096" cy="454542"/>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12" name="Speech Bubble: Rectangle 11">
            <a:extLst>
              <a:ext uri="{FF2B5EF4-FFF2-40B4-BE49-F238E27FC236}">
                <a16:creationId xmlns:a16="http://schemas.microsoft.com/office/drawing/2014/main" id="{B0A41DDB-B6C7-4D41-AFD9-D78CFA93A901}"/>
              </a:ext>
            </a:extLst>
          </p:cNvPr>
          <p:cNvSpPr/>
          <p:nvPr/>
        </p:nvSpPr>
        <p:spPr>
          <a:xfrm>
            <a:off x="8946550" y="953035"/>
            <a:ext cx="583096" cy="454542"/>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p>
        </p:txBody>
      </p:sp>
      <p:sp>
        <p:nvSpPr>
          <p:cNvPr id="13" name="Speech Bubble: Rectangle 12">
            <a:extLst>
              <a:ext uri="{FF2B5EF4-FFF2-40B4-BE49-F238E27FC236}">
                <a16:creationId xmlns:a16="http://schemas.microsoft.com/office/drawing/2014/main" id="{2746F96D-59E6-40B4-808B-8B5ED13BA9F1}"/>
              </a:ext>
            </a:extLst>
          </p:cNvPr>
          <p:cNvSpPr/>
          <p:nvPr/>
        </p:nvSpPr>
        <p:spPr>
          <a:xfrm>
            <a:off x="5055704" y="3807722"/>
            <a:ext cx="583096" cy="454542"/>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p>
        </p:txBody>
      </p:sp>
      <p:sp>
        <p:nvSpPr>
          <p:cNvPr id="14" name="Speech Bubble: Rectangle 13">
            <a:extLst>
              <a:ext uri="{FF2B5EF4-FFF2-40B4-BE49-F238E27FC236}">
                <a16:creationId xmlns:a16="http://schemas.microsoft.com/office/drawing/2014/main" id="{20DAF5EF-3BB1-456D-A90C-8709BC78B6BE}"/>
              </a:ext>
            </a:extLst>
          </p:cNvPr>
          <p:cNvSpPr/>
          <p:nvPr/>
        </p:nvSpPr>
        <p:spPr>
          <a:xfrm>
            <a:off x="6679095" y="4120305"/>
            <a:ext cx="583096" cy="454542"/>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a:t>
            </a:r>
          </a:p>
        </p:txBody>
      </p:sp>
      <p:sp>
        <p:nvSpPr>
          <p:cNvPr id="15" name="Speech Bubble: Rectangle 14">
            <a:extLst>
              <a:ext uri="{FF2B5EF4-FFF2-40B4-BE49-F238E27FC236}">
                <a16:creationId xmlns:a16="http://schemas.microsoft.com/office/drawing/2014/main" id="{FBC80D13-E9B2-4AED-A8D9-01AC656D6574}"/>
              </a:ext>
            </a:extLst>
          </p:cNvPr>
          <p:cNvSpPr/>
          <p:nvPr/>
        </p:nvSpPr>
        <p:spPr>
          <a:xfrm>
            <a:off x="7507357" y="4120305"/>
            <a:ext cx="583096" cy="454542"/>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6</a:t>
            </a:r>
          </a:p>
        </p:txBody>
      </p:sp>
      <p:sp>
        <p:nvSpPr>
          <p:cNvPr id="16" name="Speech Bubble: Rectangle 15">
            <a:extLst>
              <a:ext uri="{FF2B5EF4-FFF2-40B4-BE49-F238E27FC236}">
                <a16:creationId xmlns:a16="http://schemas.microsoft.com/office/drawing/2014/main" id="{42912151-4E8E-4A47-8D01-05A5C86C1F7F}"/>
              </a:ext>
            </a:extLst>
          </p:cNvPr>
          <p:cNvSpPr/>
          <p:nvPr/>
        </p:nvSpPr>
        <p:spPr>
          <a:xfrm>
            <a:off x="8952833" y="3467824"/>
            <a:ext cx="583096" cy="454542"/>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7</a:t>
            </a:r>
          </a:p>
        </p:txBody>
      </p:sp>
      <p:sp>
        <p:nvSpPr>
          <p:cNvPr id="17" name="Speech Bubble: Rectangle 16">
            <a:extLst>
              <a:ext uri="{FF2B5EF4-FFF2-40B4-BE49-F238E27FC236}">
                <a16:creationId xmlns:a16="http://schemas.microsoft.com/office/drawing/2014/main" id="{FC535026-14CC-4436-B193-B6737907D2AE}"/>
              </a:ext>
            </a:extLst>
          </p:cNvPr>
          <p:cNvSpPr/>
          <p:nvPr/>
        </p:nvSpPr>
        <p:spPr>
          <a:xfrm>
            <a:off x="10595113" y="3451725"/>
            <a:ext cx="583096" cy="454542"/>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8</a:t>
            </a:r>
          </a:p>
        </p:txBody>
      </p:sp>
      <p:sp>
        <p:nvSpPr>
          <p:cNvPr id="18" name="TextBox 17">
            <a:extLst>
              <a:ext uri="{FF2B5EF4-FFF2-40B4-BE49-F238E27FC236}">
                <a16:creationId xmlns:a16="http://schemas.microsoft.com/office/drawing/2014/main" id="{F6123443-292D-46BA-96B0-F9731C246DC7}"/>
              </a:ext>
            </a:extLst>
          </p:cNvPr>
          <p:cNvSpPr txBox="1"/>
          <p:nvPr/>
        </p:nvSpPr>
        <p:spPr>
          <a:xfrm>
            <a:off x="304800" y="1690688"/>
            <a:ext cx="2989698" cy="4524315"/>
          </a:xfrm>
          <a:prstGeom prst="rect">
            <a:avLst/>
          </a:prstGeom>
          <a:noFill/>
        </p:spPr>
        <p:txBody>
          <a:bodyPr wrap="square" rtlCol="0">
            <a:spAutoFit/>
          </a:bodyPr>
          <a:lstStyle/>
          <a:p>
            <a:pPr marL="342900" indent="-342900">
              <a:buFont typeface="+mj-lt"/>
              <a:buAutoNum type="arabicPeriod"/>
            </a:pPr>
            <a:r>
              <a:rPr lang="en-GB" dirty="0"/>
              <a:t>Bedding – (Small pet bedding/ Shredded Newspaper/ Leaves)</a:t>
            </a:r>
          </a:p>
          <a:p>
            <a:pPr marL="342900" indent="-342900">
              <a:buFont typeface="+mj-lt"/>
              <a:buAutoNum type="arabicPeriod"/>
            </a:pPr>
            <a:r>
              <a:rPr lang="en-GB" dirty="0"/>
              <a:t>Insulation tape and/or Duct Tape</a:t>
            </a:r>
          </a:p>
          <a:p>
            <a:pPr marL="342900" indent="-342900">
              <a:buFont typeface="+mj-lt"/>
              <a:buAutoNum type="arabicPeriod"/>
            </a:pPr>
            <a:r>
              <a:rPr lang="en-GB" dirty="0"/>
              <a:t>Plastic storage box OR wood box (Roughly 30L)</a:t>
            </a:r>
          </a:p>
          <a:p>
            <a:pPr marL="342900" indent="-342900">
              <a:buFont typeface="+mj-lt"/>
              <a:buAutoNum type="arabicPeriod"/>
            </a:pPr>
            <a:r>
              <a:rPr lang="en-GB" dirty="0"/>
              <a:t>Drill</a:t>
            </a:r>
          </a:p>
          <a:p>
            <a:pPr marL="342900" indent="-342900">
              <a:buFont typeface="+mj-lt"/>
              <a:buAutoNum type="arabicPeriod"/>
            </a:pPr>
            <a:r>
              <a:rPr lang="en-GB" dirty="0"/>
              <a:t>Knife/ Cutting tool</a:t>
            </a:r>
          </a:p>
          <a:p>
            <a:pPr marL="342900" indent="-342900">
              <a:buFont typeface="+mj-lt"/>
              <a:buAutoNum type="arabicPeriod"/>
            </a:pPr>
            <a:r>
              <a:rPr lang="en-GB" dirty="0"/>
              <a:t>Marker pen</a:t>
            </a:r>
          </a:p>
          <a:p>
            <a:pPr marL="342900" indent="-342900">
              <a:buFont typeface="+mj-lt"/>
              <a:buAutoNum type="arabicPeriod"/>
            </a:pPr>
            <a:r>
              <a:rPr lang="en-GB" dirty="0"/>
              <a:t>Pipe for tunnel OR tunnel could be made using wooden panels</a:t>
            </a:r>
          </a:p>
          <a:p>
            <a:pPr marL="342900" indent="-342900">
              <a:buFont typeface="+mj-lt"/>
              <a:buAutoNum type="arabicPeriod"/>
            </a:pPr>
            <a:r>
              <a:rPr lang="en-GB" dirty="0"/>
              <a:t>Small plastic tubes OR cut up pieces of garden hose for ventilation/ drainage</a:t>
            </a:r>
          </a:p>
        </p:txBody>
      </p:sp>
      <p:grpSp>
        <p:nvGrpSpPr>
          <p:cNvPr id="27" name="Group 26">
            <a:extLst>
              <a:ext uri="{FF2B5EF4-FFF2-40B4-BE49-F238E27FC236}">
                <a16:creationId xmlns:a16="http://schemas.microsoft.com/office/drawing/2014/main" id="{AA76ED29-9C53-4E52-BBDD-4A492D64B262}"/>
              </a:ext>
            </a:extLst>
          </p:cNvPr>
          <p:cNvGrpSpPr/>
          <p:nvPr/>
        </p:nvGrpSpPr>
        <p:grpSpPr>
          <a:xfrm>
            <a:off x="8156094" y="4185668"/>
            <a:ext cx="503437" cy="1689652"/>
            <a:chOff x="8156094" y="4185668"/>
            <a:chExt cx="503437" cy="1689652"/>
          </a:xfrm>
        </p:grpSpPr>
        <p:cxnSp>
          <p:nvCxnSpPr>
            <p:cNvPr id="20" name="Straight Arrow Connector 19">
              <a:extLst>
                <a:ext uri="{FF2B5EF4-FFF2-40B4-BE49-F238E27FC236}">
                  <a16:creationId xmlns:a16="http://schemas.microsoft.com/office/drawing/2014/main" id="{5AB3400B-DBDB-4A9B-8C7B-C41DB1258559}"/>
                </a:ext>
              </a:extLst>
            </p:cNvPr>
            <p:cNvCxnSpPr/>
            <p:nvPr/>
          </p:nvCxnSpPr>
          <p:spPr>
            <a:xfrm>
              <a:off x="8518854" y="4185668"/>
              <a:ext cx="140677" cy="1689652"/>
            </a:xfrm>
            <a:prstGeom prst="straightConnector1">
              <a:avLst/>
            </a:prstGeom>
            <a:ln w="76200">
              <a:solidFill>
                <a:schemeClr val="bg1"/>
              </a:solidFill>
              <a:headEnd type="triangle"/>
              <a:tailEnd type="triangle"/>
            </a:ln>
          </p:spPr>
          <p:style>
            <a:lnRef idx="3">
              <a:schemeClr val="dk1"/>
            </a:lnRef>
            <a:fillRef idx="0">
              <a:schemeClr val="dk1"/>
            </a:fillRef>
            <a:effectRef idx="2">
              <a:schemeClr val="dk1"/>
            </a:effectRef>
            <a:fontRef idx="minor">
              <a:schemeClr val="tx1"/>
            </a:fontRef>
          </p:style>
        </p:cxnSp>
        <p:sp>
          <p:nvSpPr>
            <p:cNvPr id="22" name="TextBox 21">
              <a:extLst>
                <a:ext uri="{FF2B5EF4-FFF2-40B4-BE49-F238E27FC236}">
                  <a16:creationId xmlns:a16="http://schemas.microsoft.com/office/drawing/2014/main" id="{154029DC-4C00-4192-B7A4-577FF62AF56A}"/>
                </a:ext>
              </a:extLst>
            </p:cNvPr>
            <p:cNvSpPr txBox="1"/>
            <p:nvPr/>
          </p:nvSpPr>
          <p:spPr>
            <a:xfrm rot="15945796">
              <a:off x="7883560" y="4648602"/>
              <a:ext cx="914400" cy="369332"/>
            </a:xfrm>
            <a:prstGeom prst="rect">
              <a:avLst/>
            </a:prstGeom>
            <a:noFill/>
          </p:spPr>
          <p:txBody>
            <a:bodyPr wrap="square" rtlCol="0">
              <a:spAutoFit/>
            </a:bodyPr>
            <a:lstStyle/>
            <a:p>
              <a:r>
                <a:rPr lang="en-GB" b="1" dirty="0">
                  <a:solidFill>
                    <a:schemeClr val="bg1"/>
                  </a:solidFill>
                </a:rPr>
                <a:t>35cm</a:t>
              </a:r>
            </a:p>
          </p:txBody>
        </p:sp>
      </p:grpSp>
      <p:cxnSp>
        <p:nvCxnSpPr>
          <p:cNvPr id="23" name="Straight Arrow Connector 22">
            <a:extLst>
              <a:ext uri="{FF2B5EF4-FFF2-40B4-BE49-F238E27FC236}">
                <a16:creationId xmlns:a16="http://schemas.microsoft.com/office/drawing/2014/main" id="{4DE99E88-B197-4093-876F-76BDBAAE748F}"/>
              </a:ext>
            </a:extLst>
          </p:cNvPr>
          <p:cNvCxnSpPr>
            <a:cxnSpLocks/>
          </p:cNvCxnSpPr>
          <p:nvPr/>
        </p:nvCxnSpPr>
        <p:spPr>
          <a:xfrm flipH="1">
            <a:off x="8728843" y="5986185"/>
            <a:ext cx="800803" cy="0"/>
          </a:xfrm>
          <a:prstGeom prst="straightConnector1">
            <a:avLst/>
          </a:prstGeom>
          <a:ln w="76200">
            <a:solidFill>
              <a:schemeClr val="bg1"/>
            </a:solidFill>
            <a:headEnd type="triangle"/>
            <a:tailEnd type="triangle"/>
          </a:ln>
        </p:spPr>
        <p:style>
          <a:lnRef idx="3">
            <a:schemeClr val="dk1"/>
          </a:lnRef>
          <a:fillRef idx="0">
            <a:schemeClr val="dk1"/>
          </a:fillRef>
          <a:effectRef idx="2">
            <a:schemeClr val="dk1"/>
          </a:effectRef>
          <a:fontRef idx="minor">
            <a:schemeClr val="tx1"/>
          </a:fontRef>
        </p:style>
      </p:cxnSp>
      <p:sp>
        <p:nvSpPr>
          <p:cNvPr id="25" name="TextBox 24">
            <a:extLst>
              <a:ext uri="{FF2B5EF4-FFF2-40B4-BE49-F238E27FC236}">
                <a16:creationId xmlns:a16="http://schemas.microsoft.com/office/drawing/2014/main" id="{F97B85D6-327D-4F5D-ABB2-382198F47CDD}"/>
              </a:ext>
            </a:extLst>
          </p:cNvPr>
          <p:cNvSpPr txBox="1"/>
          <p:nvPr/>
        </p:nvSpPr>
        <p:spPr>
          <a:xfrm>
            <a:off x="8806212" y="6030337"/>
            <a:ext cx="914400" cy="369332"/>
          </a:xfrm>
          <a:prstGeom prst="rect">
            <a:avLst/>
          </a:prstGeom>
          <a:noFill/>
        </p:spPr>
        <p:txBody>
          <a:bodyPr wrap="square" rtlCol="0">
            <a:spAutoFit/>
          </a:bodyPr>
          <a:lstStyle/>
          <a:p>
            <a:r>
              <a:rPr lang="en-GB" b="1" dirty="0">
                <a:solidFill>
                  <a:schemeClr val="bg1"/>
                </a:solidFill>
              </a:rPr>
              <a:t>14cm</a:t>
            </a:r>
          </a:p>
        </p:txBody>
      </p:sp>
      <p:sp>
        <p:nvSpPr>
          <p:cNvPr id="26" name="TextBox 25">
            <a:extLst>
              <a:ext uri="{FF2B5EF4-FFF2-40B4-BE49-F238E27FC236}">
                <a16:creationId xmlns:a16="http://schemas.microsoft.com/office/drawing/2014/main" id="{D9598FAE-7337-4164-A609-709F1A52E9C0}"/>
              </a:ext>
            </a:extLst>
          </p:cNvPr>
          <p:cNvSpPr txBox="1"/>
          <p:nvPr/>
        </p:nvSpPr>
        <p:spPr>
          <a:xfrm>
            <a:off x="8558699" y="2797901"/>
            <a:ext cx="909257" cy="369332"/>
          </a:xfrm>
          <a:prstGeom prst="rect">
            <a:avLst/>
          </a:prstGeom>
          <a:noFill/>
        </p:spPr>
        <p:txBody>
          <a:bodyPr wrap="square" rtlCol="0">
            <a:spAutoFit/>
          </a:bodyPr>
          <a:lstStyle/>
          <a:p>
            <a:r>
              <a:rPr lang="en-GB" b="1" dirty="0">
                <a:solidFill>
                  <a:schemeClr val="bg1"/>
                </a:solidFill>
              </a:rPr>
              <a:t>30L</a:t>
            </a:r>
          </a:p>
        </p:txBody>
      </p:sp>
      <p:grpSp>
        <p:nvGrpSpPr>
          <p:cNvPr id="28" name="Group 27">
            <a:extLst>
              <a:ext uri="{FF2B5EF4-FFF2-40B4-BE49-F238E27FC236}">
                <a16:creationId xmlns:a16="http://schemas.microsoft.com/office/drawing/2014/main" id="{71B70149-C5E1-404E-865E-830A55203E2F}"/>
              </a:ext>
            </a:extLst>
          </p:cNvPr>
          <p:cNvGrpSpPr/>
          <p:nvPr/>
        </p:nvGrpSpPr>
        <p:grpSpPr>
          <a:xfrm>
            <a:off x="10091676" y="4034993"/>
            <a:ext cx="503437" cy="1689652"/>
            <a:chOff x="8156094" y="4185668"/>
            <a:chExt cx="503437" cy="1689652"/>
          </a:xfrm>
        </p:grpSpPr>
        <p:cxnSp>
          <p:nvCxnSpPr>
            <p:cNvPr id="29" name="Straight Arrow Connector 28">
              <a:extLst>
                <a:ext uri="{FF2B5EF4-FFF2-40B4-BE49-F238E27FC236}">
                  <a16:creationId xmlns:a16="http://schemas.microsoft.com/office/drawing/2014/main" id="{B90A599F-6804-403B-9490-A53654CFBAF2}"/>
                </a:ext>
              </a:extLst>
            </p:cNvPr>
            <p:cNvCxnSpPr/>
            <p:nvPr/>
          </p:nvCxnSpPr>
          <p:spPr>
            <a:xfrm>
              <a:off x="8518854" y="4185668"/>
              <a:ext cx="140677" cy="1689652"/>
            </a:xfrm>
            <a:prstGeom prst="straightConnector1">
              <a:avLst/>
            </a:prstGeom>
            <a:ln w="76200">
              <a:solidFill>
                <a:schemeClr val="bg1"/>
              </a:solidFill>
              <a:headEnd type="triangle"/>
              <a:tailEnd type="triangle"/>
            </a:ln>
          </p:spPr>
          <p:style>
            <a:lnRef idx="3">
              <a:schemeClr val="dk1"/>
            </a:lnRef>
            <a:fillRef idx="0">
              <a:schemeClr val="dk1"/>
            </a:fillRef>
            <a:effectRef idx="2">
              <a:schemeClr val="dk1"/>
            </a:effectRef>
            <a:fontRef idx="minor">
              <a:schemeClr val="tx1"/>
            </a:fontRef>
          </p:style>
        </p:cxnSp>
        <p:sp>
          <p:nvSpPr>
            <p:cNvPr id="30" name="TextBox 29">
              <a:extLst>
                <a:ext uri="{FF2B5EF4-FFF2-40B4-BE49-F238E27FC236}">
                  <a16:creationId xmlns:a16="http://schemas.microsoft.com/office/drawing/2014/main" id="{4ED05304-89BE-40BC-8210-D84753A65CA0}"/>
                </a:ext>
              </a:extLst>
            </p:cNvPr>
            <p:cNvSpPr txBox="1"/>
            <p:nvPr/>
          </p:nvSpPr>
          <p:spPr>
            <a:xfrm rot="15945796">
              <a:off x="7883560" y="4648602"/>
              <a:ext cx="914400" cy="369332"/>
            </a:xfrm>
            <a:prstGeom prst="rect">
              <a:avLst/>
            </a:prstGeom>
            <a:noFill/>
          </p:spPr>
          <p:txBody>
            <a:bodyPr wrap="square" rtlCol="0">
              <a:spAutoFit/>
            </a:bodyPr>
            <a:lstStyle/>
            <a:p>
              <a:r>
                <a:rPr lang="en-GB" b="1" dirty="0">
                  <a:solidFill>
                    <a:schemeClr val="bg1"/>
                  </a:solidFill>
                </a:rPr>
                <a:t>35cm</a:t>
              </a:r>
            </a:p>
          </p:txBody>
        </p:sp>
      </p:grpSp>
    </p:spTree>
    <p:extLst>
      <p:ext uri="{BB962C8B-B14F-4D97-AF65-F5344CB8AC3E}">
        <p14:creationId xmlns:p14="http://schemas.microsoft.com/office/powerpoint/2010/main" val="3085847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08260-F180-4D8E-9325-CCF0DE74CEE6}"/>
              </a:ext>
            </a:extLst>
          </p:cNvPr>
          <p:cNvSpPr>
            <a:spLocks noGrp="1"/>
          </p:cNvSpPr>
          <p:nvPr>
            <p:ph type="title"/>
          </p:nvPr>
        </p:nvSpPr>
        <p:spPr/>
        <p:txBody>
          <a:bodyPr/>
          <a:lstStyle/>
          <a:p>
            <a:r>
              <a:rPr lang="en-GB" dirty="0"/>
              <a:t>Step 1 – Making a tunnel (Adult assistance)</a:t>
            </a:r>
          </a:p>
        </p:txBody>
      </p:sp>
      <p:pic>
        <p:nvPicPr>
          <p:cNvPr id="5" name="Content Placeholder 4" descr="A picture containing person, grass, outdoor, man&#10;&#10;Description automatically generated">
            <a:extLst>
              <a:ext uri="{FF2B5EF4-FFF2-40B4-BE49-F238E27FC236}">
                <a16:creationId xmlns:a16="http://schemas.microsoft.com/office/drawing/2014/main" id="{6A7F592E-5C3A-43E7-AAA4-B460C5D0D5F8}"/>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rot="5400000">
            <a:off x="7430292" y="2297245"/>
            <a:ext cx="4852450" cy="3639337"/>
          </a:xfrm>
        </p:spPr>
      </p:pic>
      <p:sp>
        <p:nvSpPr>
          <p:cNvPr id="6" name="TextBox 5">
            <a:extLst>
              <a:ext uri="{FF2B5EF4-FFF2-40B4-BE49-F238E27FC236}">
                <a16:creationId xmlns:a16="http://schemas.microsoft.com/office/drawing/2014/main" id="{78C30112-00DE-481F-B32E-CA9B53E14B93}"/>
              </a:ext>
            </a:extLst>
          </p:cNvPr>
          <p:cNvSpPr txBox="1"/>
          <p:nvPr/>
        </p:nvSpPr>
        <p:spPr>
          <a:xfrm>
            <a:off x="956603" y="1690688"/>
            <a:ext cx="7080245" cy="4524315"/>
          </a:xfrm>
          <a:prstGeom prst="rect">
            <a:avLst/>
          </a:prstGeom>
          <a:noFill/>
        </p:spPr>
        <p:txBody>
          <a:bodyPr wrap="square" rtlCol="0">
            <a:spAutoFit/>
          </a:bodyPr>
          <a:lstStyle/>
          <a:p>
            <a:pPr marL="285750" indent="-285750">
              <a:buFontTx/>
              <a:buChar char="-"/>
            </a:pPr>
            <a:r>
              <a:rPr lang="en-GB" sz="2400" dirty="0"/>
              <a:t>Cut the pipe to roughly 35cm in length, make sure the pipe is at least 13cm in diameter so the hedgehogs can easily pass through.</a:t>
            </a:r>
          </a:p>
          <a:p>
            <a:pPr marL="285750" indent="-285750">
              <a:buFontTx/>
              <a:buChar char="-"/>
            </a:pPr>
            <a:r>
              <a:rPr lang="en-GB" sz="2400" dirty="0"/>
              <a:t>After cutting pipe to length tape over the ends using insulation tape or duct tape to get rid of any sharp edges.</a:t>
            </a:r>
          </a:p>
          <a:p>
            <a:r>
              <a:rPr lang="en-GB" sz="2400" dirty="0"/>
              <a:t>OR</a:t>
            </a:r>
          </a:p>
          <a:p>
            <a:pPr marL="285750" indent="-285750">
              <a:buFontTx/>
              <a:buChar char="-"/>
            </a:pPr>
            <a:r>
              <a:rPr lang="en-GB" sz="2400" dirty="0"/>
              <a:t>Cut 4 pieces of wood 30cm X 14cm</a:t>
            </a:r>
          </a:p>
          <a:p>
            <a:pPr marL="285750" indent="-285750">
              <a:buFontTx/>
              <a:buChar char="-"/>
            </a:pPr>
            <a:r>
              <a:rPr lang="en-GB" sz="2400" dirty="0"/>
              <a:t>Fix pieces of wood to form square tunnel using either glue or a hammer and nails.</a:t>
            </a:r>
          </a:p>
          <a:p>
            <a:pPr marL="285750" indent="-285750">
              <a:buFontTx/>
              <a:buChar char="-"/>
            </a:pPr>
            <a:r>
              <a:rPr lang="en-GB" sz="2400" dirty="0"/>
              <a:t>Again ensure edges are covered using tape to take away rough edges.</a:t>
            </a:r>
          </a:p>
        </p:txBody>
      </p:sp>
    </p:spTree>
    <p:extLst>
      <p:ext uri="{BB962C8B-B14F-4D97-AF65-F5344CB8AC3E}">
        <p14:creationId xmlns:p14="http://schemas.microsoft.com/office/powerpoint/2010/main" val="1065585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EA059-4F29-4C13-BE99-EC111CBE1D09}"/>
              </a:ext>
            </a:extLst>
          </p:cNvPr>
          <p:cNvSpPr>
            <a:spLocks noGrp="1"/>
          </p:cNvSpPr>
          <p:nvPr>
            <p:ph type="title"/>
          </p:nvPr>
        </p:nvSpPr>
        <p:spPr/>
        <p:txBody>
          <a:bodyPr/>
          <a:lstStyle/>
          <a:p>
            <a:r>
              <a:rPr lang="en-GB" dirty="0"/>
              <a:t>Step 2 – Marking cut-out areas</a:t>
            </a:r>
          </a:p>
        </p:txBody>
      </p:sp>
      <p:pic>
        <p:nvPicPr>
          <p:cNvPr id="5" name="Content Placeholder 4" descr="A picture containing outdoor, grass, sitting, old&#10;&#10;Description automatically generated">
            <a:extLst>
              <a:ext uri="{FF2B5EF4-FFF2-40B4-BE49-F238E27FC236}">
                <a16:creationId xmlns:a16="http://schemas.microsoft.com/office/drawing/2014/main" id="{51953735-0036-4699-B940-B9A87D0E12FA}"/>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rot="5400000">
            <a:off x="5604725" y="2227125"/>
            <a:ext cx="2445951" cy="1834463"/>
          </a:xfrm>
          <a:ln w="6350">
            <a:solidFill>
              <a:schemeClr val="tx1"/>
            </a:solidFill>
          </a:ln>
        </p:spPr>
      </p:pic>
      <p:pic>
        <p:nvPicPr>
          <p:cNvPr id="7" name="Picture 6" descr="A picture containing person, outdoor, grass, man&#10;&#10;Description automatically generated">
            <a:extLst>
              <a:ext uri="{FF2B5EF4-FFF2-40B4-BE49-F238E27FC236}">
                <a16:creationId xmlns:a16="http://schemas.microsoft.com/office/drawing/2014/main" id="{58AAA2F9-9C69-4AC9-8CA1-E37E21F22E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3770263" y="2227885"/>
            <a:ext cx="2445950" cy="1834463"/>
          </a:xfrm>
          <a:prstGeom prst="rect">
            <a:avLst/>
          </a:prstGeom>
          <a:ln w="6350">
            <a:solidFill>
              <a:schemeClr val="tx1"/>
            </a:solidFill>
          </a:ln>
        </p:spPr>
      </p:pic>
      <p:grpSp>
        <p:nvGrpSpPr>
          <p:cNvPr id="19" name="Group 18">
            <a:extLst>
              <a:ext uri="{FF2B5EF4-FFF2-40B4-BE49-F238E27FC236}">
                <a16:creationId xmlns:a16="http://schemas.microsoft.com/office/drawing/2014/main" id="{022CFB6B-A63B-49F9-AB63-2E6A45FA0EFA}"/>
              </a:ext>
            </a:extLst>
          </p:cNvPr>
          <p:cNvGrpSpPr/>
          <p:nvPr/>
        </p:nvGrpSpPr>
        <p:grpSpPr>
          <a:xfrm>
            <a:off x="319207" y="1903528"/>
            <a:ext cx="3319476" cy="2464330"/>
            <a:chOff x="756529" y="1922140"/>
            <a:chExt cx="2754141" cy="1836096"/>
          </a:xfrm>
        </p:grpSpPr>
        <p:pic>
          <p:nvPicPr>
            <p:cNvPr id="13" name="Picture 12" descr="A close up of a person holding an object in the grass&#10;&#10;Description automatically generated">
              <a:extLst>
                <a:ext uri="{FF2B5EF4-FFF2-40B4-BE49-F238E27FC236}">
                  <a16:creationId xmlns:a16="http://schemas.microsoft.com/office/drawing/2014/main" id="{BD49ED3B-5F7F-4EA5-B609-5F3AB0AA87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527017" y="2151652"/>
              <a:ext cx="1836095" cy="1377071"/>
            </a:xfrm>
            <a:prstGeom prst="rect">
              <a:avLst/>
            </a:prstGeom>
            <a:ln w="6350">
              <a:solidFill>
                <a:schemeClr val="tx1"/>
              </a:solidFill>
            </a:ln>
          </p:spPr>
        </p:pic>
        <p:pic>
          <p:nvPicPr>
            <p:cNvPr id="15" name="Picture 14" descr="A picture containing grass, game&#10;&#10;Description automatically generated">
              <a:extLst>
                <a:ext uri="{FF2B5EF4-FFF2-40B4-BE49-F238E27FC236}">
                  <a16:creationId xmlns:a16="http://schemas.microsoft.com/office/drawing/2014/main" id="{FA2CAC51-4192-43D7-B72C-9B4D6A224B4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1904088" y="2151653"/>
              <a:ext cx="1836094" cy="1377071"/>
            </a:xfrm>
            <a:prstGeom prst="rect">
              <a:avLst/>
            </a:prstGeom>
            <a:ln w="6350">
              <a:solidFill>
                <a:schemeClr val="tx1"/>
              </a:solidFill>
            </a:ln>
          </p:spPr>
        </p:pic>
      </p:grpSp>
      <p:grpSp>
        <p:nvGrpSpPr>
          <p:cNvPr id="20" name="Group 19">
            <a:extLst>
              <a:ext uri="{FF2B5EF4-FFF2-40B4-BE49-F238E27FC236}">
                <a16:creationId xmlns:a16="http://schemas.microsoft.com/office/drawing/2014/main" id="{BCEDCE58-BF03-4B3B-BBA3-559A5E0E5F04}"/>
              </a:ext>
            </a:extLst>
          </p:cNvPr>
          <p:cNvGrpSpPr/>
          <p:nvPr/>
        </p:nvGrpSpPr>
        <p:grpSpPr>
          <a:xfrm>
            <a:off x="7998497" y="1903529"/>
            <a:ext cx="3978155" cy="2477558"/>
            <a:chOff x="7375645" y="1908911"/>
            <a:chExt cx="2744221" cy="1836096"/>
          </a:xfrm>
        </p:grpSpPr>
        <p:pic>
          <p:nvPicPr>
            <p:cNvPr id="11" name="Picture 10" descr="A picture containing grass, person, outdoor, young&#10;&#10;Description automatically generated">
              <a:extLst>
                <a:ext uri="{FF2B5EF4-FFF2-40B4-BE49-F238E27FC236}">
                  <a16:creationId xmlns:a16="http://schemas.microsoft.com/office/drawing/2014/main" id="{2D540707-9C53-49A3-A095-1411836D802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a:off x="7146133" y="2138423"/>
              <a:ext cx="1836095" cy="1377071"/>
            </a:xfrm>
            <a:prstGeom prst="rect">
              <a:avLst/>
            </a:prstGeom>
            <a:ln w="6350">
              <a:solidFill>
                <a:schemeClr val="tx1"/>
              </a:solidFill>
            </a:ln>
          </p:spPr>
        </p:pic>
        <p:pic>
          <p:nvPicPr>
            <p:cNvPr id="17" name="Picture 16" descr="A picture containing grass, white&#10;&#10;Description automatically generated">
              <a:extLst>
                <a:ext uri="{FF2B5EF4-FFF2-40B4-BE49-F238E27FC236}">
                  <a16:creationId xmlns:a16="http://schemas.microsoft.com/office/drawing/2014/main" id="{4DA729D4-794A-4B67-BD78-4D081BCD04C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5400000">
              <a:off x="8524857" y="2149999"/>
              <a:ext cx="1822867" cy="1367150"/>
            </a:xfrm>
            <a:prstGeom prst="rect">
              <a:avLst/>
            </a:prstGeom>
            <a:ln w="6350">
              <a:solidFill>
                <a:schemeClr val="tx1"/>
              </a:solidFill>
            </a:ln>
          </p:spPr>
        </p:pic>
      </p:grpSp>
      <p:sp>
        <p:nvSpPr>
          <p:cNvPr id="21" name="TextBox 20">
            <a:extLst>
              <a:ext uri="{FF2B5EF4-FFF2-40B4-BE49-F238E27FC236}">
                <a16:creationId xmlns:a16="http://schemas.microsoft.com/office/drawing/2014/main" id="{5FC05D70-FB89-4898-9830-BD4AC272D111}"/>
              </a:ext>
            </a:extLst>
          </p:cNvPr>
          <p:cNvSpPr txBox="1"/>
          <p:nvPr/>
        </p:nvSpPr>
        <p:spPr>
          <a:xfrm>
            <a:off x="319207" y="4611757"/>
            <a:ext cx="3319478" cy="1754326"/>
          </a:xfrm>
          <a:prstGeom prst="rect">
            <a:avLst/>
          </a:prstGeom>
          <a:noFill/>
        </p:spPr>
        <p:txBody>
          <a:bodyPr wrap="square" rtlCol="0">
            <a:spAutoFit/>
          </a:bodyPr>
          <a:lstStyle/>
          <a:p>
            <a:r>
              <a:rPr lang="en-GB" dirty="0"/>
              <a:t>Draw around the ready made tunnel as a stencil to create guidelines for cutting, towards to bottom of one of the narrow sides of the storage/ wooden box.</a:t>
            </a:r>
          </a:p>
        </p:txBody>
      </p:sp>
      <p:sp>
        <p:nvSpPr>
          <p:cNvPr id="22" name="TextBox 21">
            <a:extLst>
              <a:ext uri="{FF2B5EF4-FFF2-40B4-BE49-F238E27FC236}">
                <a16:creationId xmlns:a16="http://schemas.microsoft.com/office/drawing/2014/main" id="{24A919B5-9630-4EEE-A67A-BAF73FA02117}"/>
              </a:ext>
            </a:extLst>
          </p:cNvPr>
          <p:cNvSpPr txBox="1"/>
          <p:nvPr/>
        </p:nvSpPr>
        <p:spPr>
          <a:xfrm>
            <a:off x="3917172" y="4611757"/>
            <a:ext cx="3319478" cy="1477328"/>
          </a:xfrm>
          <a:prstGeom prst="rect">
            <a:avLst/>
          </a:prstGeom>
          <a:noFill/>
        </p:spPr>
        <p:txBody>
          <a:bodyPr wrap="square" rtlCol="0">
            <a:spAutoFit/>
          </a:bodyPr>
          <a:lstStyle/>
          <a:p>
            <a:r>
              <a:rPr lang="en-GB" dirty="0"/>
              <a:t>Repeat this using the smaller pipe/ hose pipe as a stencil to create guidelines for cutting, on the opposite side of the box near to the top.</a:t>
            </a:r>
          </a:p>
        </p:txBody>
      </p:sp>
      <p:sp>
        <p:nvSpPr>
          <p:cNvPr id="23" name="TextBox 22">
            <a:extLst>
              <a:ext uri="{FF2B5EF4-FFF2-40B4-BE49-F238E27FC236}">
                <a16:creationId xmlns:a16="http://schemas.microsoft.com/office/drawing/2014/main" id="{EBAAD2A4-85C6-421D-9B21-7BEF2CCFB35E}"/>
              </a:ext>
            </a:extLst>
          </p:cNvPr>
          <p:cNvSpPr txBox="1"/>
          <p:nvPr/>
        </p:nvSpPr>
        <p:spPr>
          <a:xfrm>
            <a:off x="7998497" y="4611757"/>
            <a:ext cx="3319478" cy="1754326"/>
          </a:xfrm>
          <a:prstGeom prst="rect">
            <a:avLst/>
          </a:prstGeom>
          <a:noFill/>
        </p:spPr>
        <p:txBody>
          <a:bodyPr wrap="square" rtlCol="0">
            <a:spAutoFit/>
          </a:bodyPr>
          <a:lstStyle/>
          <a:p>
            <a:r>
              <a:rPr lang="en-GB" dirty="0"/>
              <a:t>Now add some markers which will be used to create ventilation holes, along the top and bottom on all four sides of the box (I used 6 across the top and 5 along the bottom).</a:t>
            </a:r>
          </a:p>
        </p:txBody>
      </p:sp>
    </p:spTree>
    <p:extLst>
      <p:ext uri="{BB962C8B-B14F-4D97-AF65-F5344CB8AC3E}">
        <p14:creationId xmlns:p14="http://schemas.microsoft.com/office/powerpoint/2010/main" val="3248106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F4D1F-017E-4B49-A231-252B232D14A2}"/>
              </a:ext>
            </a:extLst>
          </p:cNvPr>
          <p:cNvSpPr>
            <a:spLocks noGrp="1"/>
          </p:cNvSpPr>
          <p:nvPr>
            <p:ph type="title"/>
          </p:nvPr>
        </p:nvSpPr>
        <p:spPr/>
        <p:txBody>
          <a:bodyPr/>
          <a:lstStyle/>
          <a:p>
            <a:r>
              <a:rPr lang="en-GB" dirty="0"/>
              <a:t>Step 3 – Cutting out (Adult assistance)</a:t>
            </a:r>
          </a:p>
        </p:txBody>
      </p:sp>
      <p:pic>
        <p:nvPicPr>
          <p:cNvPr id="5" name="Content Placeholder 4" descr="A picture containing sitting, water, plastic, laying&#10;&#10;Description automatically generated">
            <a:extLst>
              <a:ext uri="{FF2B5EF4-FFF2-40B4-BE49-F238E27FC236}">
                <a16:creationId xmlns:a16="http://schemas.microsoft.com/office/drawing/2014/main" id="{6570E452-4ECF-4D4F-A7D6-5FC17505DA59}"/>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78072" y="1518061"/>
            <a:ext cx="3771076" cy="3115920"/>
          </a:xfrm>
        </p:spPr>
      </p:pic>
      <p:pic>
        <p:nvPicPr>
          <p:cNvPr id="7" name="Picture 6">
            <a:extLst>
              <a:ext uri="{FF2B5EF4-FFF2-40B4-BE49-F238E27FC236}">
                <a16:creationId xmlns:a16="http://schemas.microsoft.com/office/drawing/2014/main" id="{C47869C5-528F-4E8C-A7FF-E834560042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7632" y="1518060"/>
            <a:ext cx="3771076" cy="3099355"/>
          </a:xfrm>
          <a:prstGeom prst="rect">
            <a:avLst/>
          </a:prstGeom>
        </p:spPr>
      </p:pic>
      <p:pic>
        <p:nvPicPr>
          <p:cNvPr id="9" name="Picture 8" descr="A close up of some grass&#10;&#10;Description automatically generated">
            <a:extLst>
              <a:ext uri="{FF2B5EF4-FFF2-40B4-BE49-F238E27FC236}">
                <a16:creationId xmlns:a16="http://schemas.microsoft.com/office/drawing/2014/main" id="{65A3E0F3-BFFC-411E-BBA8-B0AF213486B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50110" y="1518061"/>
            <a:ext cx="3771075" cy="3115918"/>
          </a:xfrm>
          <a:prstGeom prst="rect">
            <a:avLst/>
          </a:prstGeom>
        </p:spPr>
      </p:pic>
      <p:cxnSp>
        <p:nvCxnSpPr>
          <p:cNvPr id="11" name="Straight Arrow Connector 10">
            <a:extLst>
              <a:ext uri="{FF2B5EF4-FFF2-40B4-BE49-F238E27FC236}">
                <a16:creationId xmlns:a16="http://schemas.microsoft.com/office/drawing/2014/main" id="{6FC485AA-CB63-4E1D-A10B-13A527BB5E7B}"/>
              </a:ext>
            </a:extLst>
          </p:cNvPr>
          <p:cNvCxnSpPr>
            <a:cxnSpLocks/>
          </p:cNvCxnSpPr>
          <p:nvPr/>
        </p:nvCxnSpPr>
        <p:spPr>
          <a:xfrm flipH="1" flipV="1">
            <a:off x="838201" y="2451652"/>
            <a:ext cx="1185652" cy="911087"/>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a:extLst>
              <a:ext uri="{FF2B5EF4-FFF2-40B4-BE49-F238E27FC236}">
                <a16:creationId xmlns:a16="http://schemas.microsoft.com/office/drawing/2014/main" id="{506E9286-9DEB-49DA-A361-480E7AF54D0E}"/>
              </a:ext>
            </a:extLst>
          </p:cNvPr>
          <p:cNvCxnSpPr>
            <a:cxnSpLocks/>
          </p:cNvCxnSpPr>
          <p:nvPr/>
        </p:nvCxnSpPr>
        <p:spPr>
          <a:xfrm flipH="1" flipV="1">
            <a:off x="1319926" y="2398643"/>
            <a:ext cx="685705" cy="964096"/>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a16="http://schemas.microsoft.com/office/drawing/2014/main" id="{6B5910C9-FA02-47C4-938C-45689FA374A7}"/>
              </a:ext>
            </a:extLst>
          </p:cNvPr>
          <p:cNvCxnSpPr>
            <a:cxnSpLocks/>
          </p:cNvCxnSpPr>
          <p:nvPr/>
        </p:nvCxnSpPr>
        <p:spPr>
          <a:xfrm flipH="1" flipV="1">
            <a:off x="1903963" y="2398644"/>
            <a:ext cx="113779" cy="964095"/>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a:extLst>
              <a:ext uri="{FF2B5EF4-FFF2-40B4-BE49-F238E27FC236}">
                <a16:creationId xmlns:a16="http://schemas.microsoft.com/office/drawing/2014/main" id="{5AE7C454-7F40-4BA5-9A87-743E233843BA}"/>
              </a:ext>
            </a:extLst>
          </p:cNvPr>
          <p:cNvCxnSpPr>
            <a:cxnSpLocks/>
          </p:cNvCxnSpPr>
          <p:nvPr/>
        </p:nvCxnSpPr>
        <p:spPr>
          <a:xfrm flipV="1">
            <a:off x="2017742" y="2445026"/>
            <a:ext cx="369299" cy="983974"/>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a:extLst>
              <a:ext uri="{FF2B5EF4-FFF2-40B4-BE49-F238E27FC236}">
                <a16:creationId xmlns:a16="http://schemas.microsoft.com/office/drawing/2014/main" id="{06283724-F833-485A-9AB6-2632DBA87998}"/>
              </a:ext>
            </a:extLst>
          </p:cNvPr>
          <p:cNvCxnSpPr>
            <a:cxnSpLocks/>
          </p:cNvCxnSpPr>
          <p:nvPr/>
        </p:nvCxnSpPr>
        <p:spPr>
          <a:xfrm flipV="1">
            <a:off x="2035964" y="2522917"/>
            <a:ext cx="817804" cy="839822"/>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a:extLst>
              <a:ext uri="{FF2B5EF4-FFF2-40B4-BE49-F238E27FC236}">
                <a16:creationId xmlns:a16="http://schemas.microsoft.com/office/drawing/2014/main" id="{BED4A64D-180C-4306-AE92-DEDE815B85E4}"/>
              </a:ext>
            </a:extLst>
          </p:cNvPr>
          <p:cNvCxnSpPr>
            <a:cxnSpLocks/>
          </p:cNvCxnSpPr>
          <p:nvPr/>
        </p:nvCxnSpPr>
        <p:spPr>
          <a:xfrm flipV="1">
            <a:off x="2035651" y="2539482"/>
            <a:ext cx="1406603" cy="823257"/>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a:extLst>
              <a:ext uri="{FF2B5EF4-FFF2-40B4-BE49-F238E27FC236}">
                <a16:creationId xmlns:a16="http://schemas.microsoft.com/office/drawing/2014/main" id="{628340C2-1DC3-42BF-80E5-D5394E8A555E}"/>
              </a:ext>
            </a:extLst>
          </p:cNvPr>
          <p:cNvCxnSpPr>
            <a:cxnSpLocks/>
          </p:cNvCxnSpPr>
          <p:nvPr/>
        </p:nvCxnSpPr>
        <p:spPr>
          <a:xfrm flipH="1">
            <a:off x="1022894" y="3362739"/>
            <a:ext cx="1001272" cy="94325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30" name="Straight Arrow Connector 29">
            <a:extLst>
              <a:ext uri="{FF2B5EF4-FFF2-40B4-BE49-F238E27FC236}">
                <a16:creationId xmlns:a16="http://schemas.microsoft.com/office/drawing/2014/main" id="{CEE404AF-5463-4C78-A6CF-6A242502E97E}"/>
              </a:ext>
            </a:extLst>
          </p:cNvPr>
          <p:cNvCxnSpPr>
            <a:cxnSpLocks/>
          </p:cNvCxnSpPr>
          <p:nvPr/>
        </p:nvCxnSpPr>
        <p:spPr>
          <a:xfrm flipH="1">
            <a:off x="1626414" y="3379304"/>
            <a:ext cx="390702" cy="69139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31" name="Straight Arrow Connector 30">
            <a:extLst>
              <a:ext uri="{FF2B5EF4-FFF2-40B4-BE49-F238E27FC236}">
                <a16:creationId xmlns:a16="http://schemas.microsoft.com/office/drawing/2014/main" id="{8285850F-2F12-4F64-A59B-DADD2B5B91D2}"/>
              </a:ext>
            </a:extLst>
          </p:cNvPr>
          <p:cNvCxnSpPr>
            <a:cxnSpLocks/>
          </p:cNvCxnSpPr>
          <p:nvPr/>
        </p:nvCxnSpPr>
        <p:spPr>
          <a:xfrm>
            <a:off x="2044086" y="3362739"/>
            <a:ext cx="1406418" cy="833885"/>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32" name="Straight Arrow Connector 31">
            <a:extLst>
              <a:ext uri="{FF2B5EF4-FFF2-40B4-BE49-F238E27FC236}">
                <a16:creationId xmlns:a16="http://schemas.microsoft.com/office/drawing/2014/main" id="{D78A2C1A-E4DA-4FCE-A43E-0C1B374F9C3F}"/>
              </a:ext>
            </a:extLst>
          </p:cNvPr>
          <p:cNvCxnSpPr>
            <a:cxnSpLocks/>
          </p:cNvCxnSpPr>
          <p:nvPr/>
        </p:nvCxnSpPr>
        <p:spPr>
          <a:xfrm>
            <a:off x="2023853" y="3362739"/>
            <a:ext cx="183085" cy="615777"/>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33" name="Straight Arrow Connector 32">
            <a:extLst>
              <a:ext uri="{FF2B5EF4-FFF2-40B4-BE49-F238E27FC236}">
                <a16:creationId xmlns:a16="http://schemas.microsoft.com/office/drawing/2014/main" id="{77866D1C-DF0F-4D15-9AA8-C0EEB3AAD153}"/>
              </a:ext>
            </a:extLst>
          </p:cNvPr>
          <p:cNvCxnSpPr>
            <a:cxnSpLocks/>
          </p:cNvCxnSpPr>
          <p:nvPr/>
        </p:nvCxnSpPr>
        <p:spPr>
          <a:xfrm>
            <a:off x="2030277" y="3379304"/>
            <a:ext cx="854164" cy="697757"/>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38" name="TextBox 37">
            <a:extLst>
              <a:ext uri="{FF2B5EF4-FFF2-40B4-BE49-F238E27FC236}">
                <a16:creationId xmlns:a16="http://schemas.microsoft.com/office/drawing/2014/main" id="{E622898B-539D-4B19-B316-21C0E24C4181}"/>
              </a:ext>
            </a:extLst>
          </p:cNvPr>
          <p:cNvSpPr txBox="1"/>
          <p:nvPr/>
        </p:nvSpPr>
        <p:spPr>
          <a:xfrm>
            <a:off x="178072" y="4903304"/>
            <a:ext cx="3771076" cy="1477328"/>
          </a:xfrm>
          <a:prstGeom prst="rect">
            <a:avLst/>
          </a:prstGeom>
          <a:noFill/>
        </p:spPr>
        <p:txBody>
          <a:bodyPr wrap="square" rtlCol="0">
            <a:spAutoFit/>
          </a:bodyPr>
          <a:lstStyle/>
          <a:p>
            <a:r>
              <a:rPr lang="en-GB" dirty="0"/>
              <a:t>Using the drill, create the air holes where marked on all four sides using a 6mm drill bit. Be careful if using a plastic box not to push too hard as it may cause the box to split. </a:t>
            </a:r>
          </a:p>
        </p:txBody>
      </p:sp>
      <p:sp>
        <p:nvSpPr>
          <p:cNvPr id="39" name="TextBox 38">
            <a:extLst>
              <a:ext uri="{FF2B5EF4-FFF2-40B4-BE49-F238E27FC236}">
                <a16:creationId xmlns:a16="http://schemas.microsoft.com/office/drawing/2014/main" id="{F8879E15-2593-4B65-92FC-9339388F8E9A}"/>
              </a:ext>
            </a:extLst>
          </p:cNvPr>
          <p:cNvSpPr txBox="1"/>
          <p:nvPr/>
        </p:nvSpPr>
        <p:spPr>
          <a:xfrm>
            <a:off x="4197632" y="4903304"/>
            <a:ext cx="3771076" cy="1754326"/>
          </a:xfrm>
          <a:prstGeom prst="rect">
            <a:avLst/>
          </a:prstGeom>
          <a:noFill/>
        </p:spPr>
        <p:txBody>
          <a:bodyPr wrap="square" rtlCol="0">
            <a:spAutoFit/>
          </a:bodyPr>
          <a:lstStyle/>
          <a:p>
            <a:r>
              <a:rPr lang="en-GB" dirty="0"/>
              <a:t>Cut out the hole for the drainage/ ventilation pipe by first drilling a hole in the centre of the circle and working your way around the edge using a knife or scissors. Take your time with this part not to slip. </a:t>
            </a:r>
          </a:p>
        </p:txBody>
      </p:sp>
      <p:sp>
        <p:nvSpPr>
          <p:cNvPr id="40" name="TextBox 39">
            <a:extLst>
              <a:ext uri="{FF2B5EF4-FFF2-40B4-BE49-F238E27FC236}">
                <a16:creationId xmlns:a16="http://schemas.microsoft.com/office/drawing/2014/main" id="{C600AECC-D09B-4C3C-8F83-77196DF1CC5B}"/>
              </a:ext>
            </a:extLst>
          </p:cNvPr>
          <p:cNvSpPr txBox="1"/>
          <p:nvPr/>
        </p:nvSpPr>
        <p:spPr>
          <a:xfrm>
            <a:off x="7968708" y="4893187"/>
            <a:ext cx="3771076" cy="1477328"/>
          </a:xfrm>
          <a:prstGeom prst="rect">
            <a:avLst/>
          </a:prstGeom>
          <a:noFill/>
        </p:spPr>
        <p:txBody>
          <a:bodyPr wrap="square" rtlCol="0">
            <a:spAutoFit/>
          </a:bodyPr>
          <a:lstStyle/>
          <a:p>
            <a:r>
              <a:rPr lang="en-GB" dirty="0"/>
              <a:t>Finally, cut an entrance hole for the tunnel to attach to in the same way the drainage hole was created. Again, take your time with this part not to slip when making the incisions.  </a:t>
            </a:r>
          </a:p>
        </p:txBody>
      </p:sp>
    </p:spTree>
    <p:extLst>
      <p:ext uri="{BB962C8B-B14F-4D97-AF65-F5344CB8AC3E}">
        <p14:creationId xmlns:p14="http://schemas.microsoft.com/office/powerpoint/2010/main" val="3300769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76E88-8663-4431-B72C-DA321A0C90DA}"/>
              </a:ext>
            </a:extLst>
          </p:cNvPr>
          <p:cNvSpPr>
            <a:spLocks noGrp="1"/>
          </p:cNvSpPr>
          <p:nvPr>
            <p:ph type="title"/>
          </p:nvPr>
        </p:nvSpPr>
        <p:spPr/>
        <p:txBody>
          <a:bodyPr/>
          <a:lstStyle/>
          <a:p>
            <a:r>
              <a:rPr lang="en-GB" dirty="0"/>
              <a:t>Step 4 – Tunnel and Drainage</a:t>
            </a:r>
          </a:p>
        </p:txBody>
      </p:sp>
      <p:pic>
        <p:nvPicPr>
          <p:cNvPr id="5" name="Content Placeholder 4" descr="A close up of a sign&#10;&#10;Description automatically generated">
            <a:extLst>
              <a:ext uri="{FF2B5EF4-FFF2-40B4-BE49-F238E27FC236}">
                <a16:creationId xmlns:a16="http://schemas.microsoft.com/office/drawing/2014/main" id="{7BC9EC4F-4CC2-4856-85B9-735E07776BB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rot="5400000">
            <a:off x="8316256" y="2077641"/>
            <a:ext cx="3095640" cy="2321729"/>
          </a:xfrm>
          <a:ln w="6350">
            <a:solidFill>
              <a:schemeClr val="tx1"/>
            </a:solidFill>
          </a:ln>
        </p:spPr>
      </p:pic>
      <p:pic>
        <p:nvPicPr>
          <p:cNvPr id="9" name="Picture 8">
            <a:extLst>
              <a:ext uri="{FF2B5EF4-FFF2-40B4-BE49-F238E27FC236}">
                <a16:creationId xmlns:a16="http://schemas.microsoft.com/office/drawing/2014/main" id="{9A845C65-B839-41D8-8E17-6AA9F70918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5994528" y="2077640"/>
            <a:ext cx="3095638" cy="2321728"/>
          </a:xfrm>
          <a:prstGeom prst="rect">
            <a:avLst/>
          </a:prstGeom>
          <a:ln w="6350">
            <a:solidFill>
              <a:schemeClr val="tx1"/>
            </a:solidFill>
          </a:ln>
        </p:spPr>
      </p:pic>
      <p:grpSp>
        <p:nvGrpSpPr>
          <p:cNvPr id="12" name="Group 11">
            <a:extLst>
              <a:ext uri="{FF2B5EF4-FFF2-40B4-BE49-F238E27FC236}">
                <a16:creationId xmlns:a16="http://schemas.microsoft.com/office/drawing/2014/main" id="{5509ECA2-9C0C-45DC-AB0A-64D6633F82BC}"/>
              </a:ext>
            </a:extLst>
          </p:cNvPr>
          <p:cNvGrpSpPr/>
          <p:nvPr/>
        </p:nvGrpSpPr>
        <p:grpSpPr>
          <a:xfrm>
            <a:off x="698086" y="1690686"/>
            <a:ext cx="4643458" cy="3095640"/>
            <a:chOff x="436348" y="1690688"/>
            <a:chExt cx="4643458" cy="3095640"/>
          </a:xfrm>
        </p:grpSpPr>
        <p:pic>
          <p:nvPicPr>
            <p:cNvPr id="7" name="Picture 6" descr="A picture containing grass, outdoor, sitting, green&#10;&#10;Description automatically generated">
              <a:extLst>
                <a:ext uri="{FF2B5EF4-FFF2-40B4-BE49-F238E27FC236}">
                  <a16:creationId xmlns:a16="http://schemas.microsoft.com/office/drawing/2014/main" id="{F0A9FFCA-1720-4306-9433-3A5CF528B7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2371123" y="2077644"/>
              <a:ext cx="3095637" cy="2321728"/>
            </a:xfrm>
            <a:prstGeom prst="rect">
              <a:avLst/>
            </a:prstGeom>
            <a:ln w="6350">
              <a:solidFill>
                <a:schemeClr val="tx1"/>
              </a:solidFill>
            </a:ln>
          </p:spPr>
        </p:pic>
        <p:pic>
          <p:nvPicPr>
            <p:cNvPr id="11" name="Picture 10" descr="A close up of some grass&#10;&#10;Description automatically generated">
              <a:extLst>
                <a:ext uri="{FF2B5EF4-FFF2-40B4-BE49-F238E27FC236}">
                  <a16:creationId xmlns:a16="http://schemas.microsoft.com/office/drawing/2014/main" id="{1E8E24E1-3720-4C2B-A323-D601B755680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flipV="1">
              <a:off x="49393" y="2077643"/>
              <a:ext cx="3095640" cy="2321730"/>
            </a:xfrm>
            <a:prstGeom prst="rect">
              <a:avLst/>
            </a:prstGeom>
            <a:ln w="6350">
              <a:solidFill>
                <a:schemeClr val="tx1"/>
              </a:solidFill>
            </a:ln>
          </p:spPr>
        </p:pic>
      </p:grpSp>
      <p:sp>
        <p:nvSpPr>
          <p:cNvPr id="13" name="TextBox 12">
            <a:extLst>
              <a:ext uri="{FF2B5EF4-FFF2-40B4-BE49-F238E27FC236}">
                <a16:creationId xmlns:a16="http://schemas.microsoft.com/office/drawing/2014/main" id="{4331D69C-34D1-41AE-9CDA-8746F3A976F2}"/>
              </a:ext>
            </a:extLst>
          </p:cNvPr>
          <p:cNvSpPr txBox="1"/>
          <p:nvPr/>
        </p:nvSpPr>
        <p:spPr>
          <a:xfrm>
            <a:off x="698086" y="5131558"/>
            <a:ext cx="4643458" cy="1200329"/>
          </a:xfrm>
          <a:prstGeom prst="rect">
            <a:avLst/>
          </a:prstGeom>
          <a:noFill/>
        </p:spPr>
        <p:txBody>
          <a:bodyPr wrap="square" rtlCol="0">
            <a:spAutoFit/>
          </a:bodyPr>
          <a:lstStyle/>
          <a:p>
            <a:r>
              <a:rPr lang="en-GB" dirty="0"/>
              <a:t>Insert the tunnel into the holes cut in the previous step. Remember to tape over any rough and sharp edges on both the box and the tunnel.</a:t>
            </a:r>
          </a:p>
        </p:txBody>
      </p:sp>
      <p:sp>
        <p:nvSpPr>
          <p:cNvPr id="14" name="TextBox 13">
            <a:extLst>
              <a:ext uri="{FF2B5EF4-FFF2-40B4-BE49-F238E27FC236}">
                <a16:creationId xmlns:a16="http://schemas.microsoft.com/office/drawing/2014/main" id="{90C17F95-9DF4-4F5E-92C9-EBEA2E1CE313}"/>
              </a:ext>
            </a:extLst>
          </p:cNvPr>
          <p:cNvSpPr txBox="1"/>
          <p:nvPr/>
        </p:nvSpPr>
        <p:spPr>
          <a:xfrm>
            <a:off x="6381482" y="5131557"/>
            <a:ext cx="4643458" cy="1200329"/>
          </a:xfrm>
          <a:prstGeom prst="rect">
            <a:avLst/>
          </a:prstGeom>
          <a:noFill/>
        </p:spPr>
        <p:txBody>
          <a:bodyPr wrap="square" rtlCol="0">
            <a:spAutoFit/>
          </a:bodyPr>
          <a:lstStyle/>
          <a:p>
            <a:r>
              <a:rPr lang="en-GB" dirty="0"/>
              <a:t>Repeat this with the drainage tube on the opposite side of the box and tape (or glue) both the tunnel and drainage pipe in place using duct tape.</a:t>
            </a:r>
          </a:p>
        </p:txBody>
      </p:sp>
    </p:spTree>
    <p:extLst>
      <p:ext uri="{BB962C8B-B14F-4D97-AF65-F5344CB8AC3E}">
        <p14:creationId xmlns:p14="http://schemas.microsoft.com/office/powerpoint/2010/main" val="2907420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893ED-5E43-4BBF-ADE3-108844022B31}"/>
              </a:ext>
            </a:extLst>
          </p:cNvPr>
          <p:cNvSpPr>
            <a:spLocks noGrp="1"/>
          </p:cNvSpPr>
          <p:nvPr>
            <p:ph type="title"/>
          </p:nvPr>
        </p:nvSpPr>
        <p:spPr/>
        <p:txBody>
          <a:bodyPr/>
          <a:lstStyle/>
          <a:p>
            <a:r>
              <a:rPr lang="en-GB" dirty="0"/>
              <a:t>Step 5 – Add bedding</a:t>
            </a:r>
          </a:p>
        </p:txBody>
      </p:sp>
      <p:pic>
        <p:nvPicPr>
          <p:cNvPr id="5" name="Content Placeholder 4" descr="A picture containing grass, cake, table, sitting&#10;&#10;Description automatically generated">
            <a:extLst>
              <a:ext uri="{FF2B5EF4-FFF2-40B4-BE49-F238E27FC236}">
                <a16:creationId xmlns:a16="http://schemas.microsoft.com/office/drawing/2014/main" id="{82C82DAB-0307-48C1-B6A6-9F100D350D87}"/>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895289" y="1402032"/>
            <a:ext cx="5244997" cy="4053933"/>
          </a:xfrm>
        </p:spPr>
      </p:pic>
      <p:pic>
        <p:nvPicPr>
          <p:cNvPr id="7" name="Picture 6" descr="A close up of a green field&#10;&#10;Description automatically generated">
            <a:extLst>
              <a:ext uri="{FF2B5EF4-FFF2-40B4-BE49-F238E27FC236}">
                <a16:creationId xmlns:a16="http://schemas.microsoft.com/office/drawing/2014/main" id="{22473278-3599-495D-ADC4-35A9DE4B90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331458" y="1908775"/>
            <a:ext cx="4053932" cy="3040449"/>
          </a:xfrm>
          <a:prstGeom prst="rect">
            <a:avLst/>
          </a:prstGeom>
        </p:spPr>
      </p:pic>
      <p:sp>
        <p:nvSpPr>
          <p:cNvPr id="8" name="TextBox 7">
            <a:extLst>
              <a:ext uri="{FF2B5EF4-FFF2-40B4-BE49-F238E27FC236}">
                <a16:creationId xmlns:a16="http://schemas.microsoft.com/office/drawing/2014/main" id="{E52DF097-57F1-4D61-A7A1-657C4B53E3D8}"/>
              </a:ext>
            </a:extLst>
          </p:cNvPr>
          <p:cNvSpPr txBox="1"/>
          <p:nvPr/>
        </p:nvSpPr>
        <p:spPr>
          <a:xfrm>
            <a:off x="838199" y="5691116"/>
            <a:ext cx="3040450" cy="646331"/>
          </a:xfrm>
          <a:prstGeom prst="rect">
            <a:avLst/>
          </a:prstGeom>
          <a:noFill/>
        </p:spPr>
        <p:txBody>
          <a:bodyPr wrap="square" rtlCol="0">
            <a:spAutoFit/>
          </a:bodyPr>
          <a:lstStyle/>
          <a:p>
            <a:r>
              <a:rPr lang="en-GB" dirty="0"/>
              <a:t>Tunnel attached to main box using duct tape</a:t>
            </a:r>
          </a:p>
        </p:txBody>
      </p:sp>
      <p:sp>
        <p:nvSpPr>
          <p:cNvPr id="9" name="TextBox 8">
            <a:extLst>
              <a:ext uri="{FF2B5EF4-FFF2-40B4-BE49-F238E27FC236}">
                <a16:creationId xmlns:a16="http://schemas.microsoft.com/office/drawing/2014/main" id="{72962766-4B05-4BE3-9116-49B2AAA1CD30}"/>
              </a:ext>
            </a:extLst>
          </p:cNvPr>
          <p:cNvSpPr txBox="1"/>
          <p:nvPr/>
        </p:nvSpPr>
        <p:spPr>
          <a:xfrm>
            <a:off x="4895288" y="5691115"/>
            <a:ext cx="5244997" cy="923330"/>
          </a:xfrm>
          <a:prstGeom prst="rect">
            <a:avLst/>
          </a:prstGeom>
          <a:noFill/>
        </p:spPr>
        <p:txBody>
          <a:bodyPr wrap="square" rtlCol="0">
            <a:spAutoFit/>
          </a:bodyPr>
          <a:lstStyle/>
          <a:p>
            <a:r>
              <a:rPr lang="en-GB" dirty="0"/>
              <a:t>Add the bedding either animal bedding or shredded newspaper with some hedgehog food and water (optional) to attract hedgehogs to their new home.</a:t>
            </a:r>
          </a:p>
        </p:txBody>
      </p:sp>
      <p:sp>
        <p:nvSpPr>
          <p:cNvPr id="10" name="TextBox 9">
            <a:extLst>
              <a:ext uri="{FF2B5EF4-FFF2-40B4-BE49-F238E27FC236}">
                <a16:creationId xmlns:a16="http://schemas.microsoft.com/office/drawing/2014/main" id="{5AE3ECD3-D30A-4FD1-ABD3-1CE8EC51828D}"/>
              </a:ext>
            </a:extLst>
          </p:cNvPr>
          <p:cNvSpPr txBox="1"/>
          <p:nvPr/>
        </p:nvSpPr>
        <p:spPr>
          <a:xfrm>
            <a:off x="10235821" y="1528549"/>
            <a:ext cx="1705970" cy="1200329"/>
          </a:xfrm>
          <a:prstGeom prst="rect">
            <a:avLst/>
          </a:prstGeom>
          <a:noFill/>
          <a:ln>
            <a:solidFill>
              <a:srgbClr val="FF0000"/>
            </a:solidFill>
          </a:ln>
        </p:spPr>
        <p:txBody>
          <a:bodyPr wrap="square" rtlCol="0">
            <a:spAutoFit/>
          </a:bodyPr>
          <a:lstStyle/>
          <a:p>
            <a:r>
              <a:rPr lang="en-GB" dirty="0"/>
              <a:t>Cat or dog food works just as well for hedgehogs.</a:t>
            </a:r>
          </a:p>
        </p:txBody>
      </p:sp>
      <p:cxnSp>
        <p:nvCxnSpPr>
          <p:cNvPr id="12" name="Straight Arrow Connector 11">
            <a:extLst>
              <a:ext uri="{FF2B5EF4-FFF2-40B4-BE49-F238E27FC236}">
                <a16:creationId xmlns:a16="http://schemas.microsoft.com/office/drawing/2014/main" id="{683BF0B8-A5F7-404B-83F0-B71886A5FFF2}"/>
              </a:ext>
            </a:extLst>
          </p:cNvPr>
          <p:cNvCxnSpPr>
            <a:cxnSpLocks/>
            <a:stCxn id="10" idx="1"/>
          </p:cNvCxnSpPr>
          <p:nvPr/>
        </p:nvCxnSpPr>
        <p:spPr>
          <a:xfrm flipH="1">
            <a:off x="8748215" y="2128714"/>
            <a:ext cx="1487606" cy="32788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8024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DFD2F-A7B9-478F-9C78-7E1425E925E1}"/>
              </a:ext>
            </a:extLst>
          </p:cNvPr>
          <p:cNvSpPr>
            <a:spLocks noGrp="1"/>
          </p:cNvSpPr>
          <p:nvPr>
            <p:ph type="title"/>
          </p:nvPr>
        </p:nvSpPr>
        <p:spPr/>
        <p:txBody>
          <a:bodyPr/>
          <a:lstStyle/>
          <a:p>
            <a:r>
              <a:rPr lang="en-GB" dirty="0"/>
              <a:t>Step 6 – Final checks</a:t>
            </a:r>
          </a:p>
        </p:txBody>
      </p:sp>
      <p:pic>
        <p:nvPicPr>
          <p:cNvPr id="5" name="Content Placeholder 4" descr="A close up of some grass&#10;&#10;Description automatically generated">
            <a:extLst>
              <a:ext uri="{FF2B5EF4-FFF2-40B4-BE49-F238E27FC236}">
                <a16:creationId xmlns:a16="http://schemas.microsoft.com/office/drawing/2014/main" id="{F36A4FFF-2DD7-4F9A-A03C-528C713D777F}"/>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rot="5400000">
            <a:off x="7927664" y="1600224"/>
            <a:ext cx="3400063" cy="3000618"/>
          </a:xfrm>
        </p:spPr>
      </p:pic>
      <p:pic>
        <p:nvPicPr>
          <p:cNvPr id="7" name="Picture 6" descr="A close up of some grass&#10;&#10;Description automatically generated">
            <a:extLst>
              <a:ext uri="{FF2B5EF4-FFF2-40B4-BE49-F238E27FC236}">
                <a16:creationId xmlns:a16="http://schemas.microsoft.com/office/drawing/2014/main" id="{4E3BE9E0-76BF-4A13-AB14-4AD8494B77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4232217" y="1516648"/>
            <a:ext cx="3400063" cy="3167771"/>
          </a:xfrm>
          <a:prstGeom prst="rect">
            <a:avLst/>
          </a:prstGeom>
        </p:spPr>
      </p:pic>
      <p:pic>
        <p:nvPicPr>
          <p:cNvPr id="9" name="Picture 8" descr="A sign sitting on the grass&#10;&#10;Description automatically generated">
            <a:extLst>
              <a:ext uri="{FF2B5EF4-FFF2-40B4-BE49-F238E27FC236}">
                <a16:creationId xmlns:a16="http://schemas.microsoft.com/office/drawing/2014/main" id="{936E5676-ED4C-43D9-B08E-EB1E6ACB3CA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536772" y="1600227"/>
            <a:ext cx="3400061" cy="3000619"/>
          </a:xfrm>
          <a:prstGeom prst="rect">
            <a:avLst/>
          </a:prstGeom>
        </p:spPr>
      </p:pic>
      <p:sp>
        <p:nvSpPr>
          <p:cNvPr id="10" name="TextBox 9">
            <a:extLst>
              <a:ext uri="{FF2B5EF4-FFF2-40B4-BE49-F238E27FC236}">
                <a16:creationId xmlns:a16="http://schemas.microsoft.com/office/drawing/2014/main" id="{FD4B1511-A5C1-4A4E-BC3A-C0E877B874BE}"/>
              </a:ext>
            </a:extLst>
          </p:cNvPr>
          <p:cNvSpPr txBox="1"/>
          <p:nvPr/>
        </p:nvSpPr>
        <p:spPr>
          <a:xfrm>
            <a:off x="736493" y="5194852"/>
            <a:ext cx="10391512" cy="646331"/>
          </a:xfrm>
          <a:prstGeom prst="rect">
            <a:avLst/>
          </a:prstGeom>
          <a:noFill/>
        </p:spPr>
        <p:txBody>
          <a:bodyPr wrap="square" rtlCol="0">
            <a:spAutoFit/>
          </a:bodyPr>
          <a:lstStyle/>
          <a:p>
            <a:r>
              <a:rPr lang="en-GB" dirty="0"/>
              <a:t>Fix the lid to the top of the box and check that everything is tightly secured in place. Do not permanently attach the lid as you may wish to gain access to top up food or water. Your hedgehog home is now complete!</a:t>
            </a:r>
          </a:p>
        </p:txBody>
      </p:sp>
    </p:spTree>
    <p:extLst>
      <p:ext uri="{BB962C8B-B14F-4D97-AF65-F5344CB8AC3E}">
        <p14:creationId xmlns:p14="http://schemas.microsoft.com/office/powerpoint/2010/main" val="355373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B504E-0744-4171-B53F-B89ED49548BC}"/>
              </a:ext>
            </a:extLst>
          </p:cNvPr>
          <p:cNvSpPr>
            <a:spLocks noGrp="1"/>
          </p:cNvSpPr>
          <p:nvPr>
            <p:ph type="title"/>
          </p:nvPr>
        </p:nvSpPr>
        <p:spPr/>
        <p:txBody>
          <a:bodyPr/>
          <a:lstStyle/>
          <a:p>
            <a:r>
              <a:rPr lang="en-GB" dirty="0"/>
              <a:t>Finding a place for the home</a:t>
            </a:r>
          </a:p>
        </p:txBody>
      </p:sp>
      <p:pic>
        <p:nvPicPr>
          <p:cNvPr id="7" name="Picture 6" descr="A close up of a tree&#10;&#10;Description automatically generated">
            <a:extLst>
              <a:ext uri="{FF2B5EF4-FFF2-40B4-BE49-F238E27FC236}">
                <a16:creationId xmlns:a16="http://schemas.microsoft.com/office/drawing/2014/main" id="{55F9BE1C-F1CA-472B-806E-38978AA39FC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1305840" y="1275524"/>
            <a:ext cx="3945837" cy="4528932"/>
          </a:xfrm>
          <a:prstGeom prst="rect">
            <a:avLst/>
          </a:prstGeom>
        </p:spPr>
      </p:pic>
      <p:pic>
        <p:nvPicPr>
          <p:cNvPr id="9" name="Picture 8" descr="A picture containing tree&#10;&#10;Description automatically generated">
            <a:extLst>
              <a:ext uri="{FF2B5EF4-FFF2-40B4-BE49-F238E27FC236}">
                <a16:creationId xmlns:a16="http://schemas.microsoft.com/office/drawing/2014/main" id="{56AB18E0-103F-4861-8319-C8C0AD9D9D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6875968" y="1187478"/>
            <a:ext cx="3945836" cy="4705022"/>
          </a:xfrm>
          <a:prstGeom prst="rect">
            <a:avLst/>
          </a:prstGeom>
        </p:spPr>
      </p:pic>
      <p:sp>
        <p:nvSpPr>
          <p:cNvPr id="12" name="TextBox 11">
            <a:extLst>
              <a:ext uri="{FF2B5EF4-FFF2-40B4-BE49-F238E27FC236}">
                <a16:creationId xmlns:a16="http://schemas.microsoft.com/office/drawing/2014/main" id="{29FA69C2-7606-4574-9421-1CC6E711A65B}"/>
              </a:ext>
            </a:extLst>
          </p:cNvPr>
          <p:cNvSpPr txBox="1"/>
          <p:nvPr/>
        </p:nvSpPr>
        <p:spPr>
          <a:xfrm>
            <a:off x="1014292" y="5724939"/>
            <a:ext cx="4528933" cy="923330"/>
          </a:xfrm>
          <a:prstGeom prst="rect">
            <a:avLst/>
          </a:prstGeom>
          <a:noFill/>
        </p:spPr>
        <p:txBody>
          <a:bodyPr wrap="square" rtlCol="0">
            <a:spAutoFit/>
          </a:bodyPr>
          <a:lstStyle/>
          <a:p>
            <a:r>
              <a:rPr lang="en-GB" dirty="0"/>
              <a:t>Find a quiet sheltered area of the garden and place your hedgehog house down providing easy access to the tunnel. </a:t>
            </a:r>
          </a:p>
        </p:txBody>
      </p:sp>
      <p:sp>
        <p:nvSpPr>
          <p:cNvPr id="13" name="TextBox 12">
            <a:extLst>
              <a:ext uri="{FF2B5EF4-FFF2-40B4-BE49-F238E27FC236}">
                <a16:creationId xmlns:a16="http://schemas.microsoft.com/office/drawing/2014/main" id="{47849897-B4A9-4299-BBA9-4E78B24D37C0}"/>
              </a:ext>
            </a:extLst>
          </p:cNvPr>
          <p:cNvSpPr txBox="1"/>
          <p:nvPr/>
        </p:nvSpPr>
        <p:spPr>
          <a:xfrm>
            <a:off x="6496375" y="5657671"/>
            <a:ext cx="4528933" cy="1200329"/>
          </a:xfrm>
          <a:prstGeom prst="rect">
            <a:avLst/>
          </a:prstGeom>
          <a:noFill/>
        </p:spPr>
        <p:txBody>
          <a:bodyPr wrap="square" rtlCol="0">
            <a:spAutoFit/>
          </a:bodyPr>
          <a:lstStyle/>
          <a:p>
            <a:r>
              <a:rPr lang="en-GB" dirty="0"/>
              <a:t>Now cover the hedgehog house with mud, leaves and bits of old dead wood to decorate and produce a more natural setting for the hedgehogs</a:t>
            </a:r>
          </a:p>
        </p:txBody>
      </p:sp>
      <p:sp>
        <p:nvSpPr>
          <p:cNvPr id="14" name="TextBox 13">
            <a:extLst>
              <a:ext uri="{FF2B5EF4-FFF2-40B4-BE49-F238E27FC236}">
                <a16:creationId xmlns:a16="http://schemas.microsoft.com/office/drawing/2014/main" id="{3A3D33E1-52AD-4651-A9D4-82BFC272A1B0}"/>
              </a:ext>
            </a:extLst>
          </p:cNvPr>
          <p:cNvSpPr txBox="1"/>
          <p:nvPr/>
        </p:nvSpPr>
        <p:spPr>
          <a:xfrm>
            <a:off x="8574157" y="566241"/>
            <a:ext cx="2627240" cy="923330"/>
          </a:xfrm>
          <a:prstGeom prst="rect">
            <a:avLst/>
          </a:prstGeom>
          <a:noFill/>
          <a:ln>
            <a:solidFill>
              <a:srgbClr val="FF0000"/>
            </a:solidFill>
          </a:ln>
        </p:spPr>
        <p:txBody>
          <a:bodyPr wrap="square" rtlCol="0">
            <a:spAutoFit/>
          </a:bodyPr>
          <a:lstStyle/>
          <a:p>
            <a:r>
              <a:rPr lang="en-GB" dirty="0"/>
              <a:t>Be careful not to cover the drainage/ ventilation tube!!</a:t>
            </a:r>
          </a:p>
        </p:txBody>
      </p:sp>
    </p:spTree>
    <p:extLst>
      <p:ext uri="{BB962C8B-B14F-4D97-AF65-F5344CB8AC3E}">
        <p14:creationId xmlns:p14="http://schemas.microsoft.com/office/powerpoint/2010/main" val="2488259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651</Words>
  <Application>Microsoft Office PowerPoint</Application>
  <PresentationFormat>Widescreen</PresentationFormat>
  <Paragraphs>52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How to make a Hedgehog home</vt:lpstr>
      <vt:lpstr>Checklist</vt:lpstr>
      <vt:lpstr>Step 1 – Making a tunnel (Adult assistance)</vt:lpstr>
      <vt:lpstr>Step 2 – Marking cut-out areas</vt:lpstr>
      <vt:lpstr>Step 3 – Cutting out (Adult assistance)</vt:lpstr>
      <vt:lpstr>Step 4 – Tunnel and Drainage</vt:lpstr>
      <vt:lpstr>Step 5 – Add bedding</vt:lpstr>
      <vt:lpstr>Step 6 – Final checks</vt:lpstr>
      <vt:lpstr>Finding a place for the home</vt:lpstr>
      <vt:lpstr>COMPLETE!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make a Hedgehog home</dc:title>
  <dc:creator>Baylee Jennings</dc:creator>
  <cp:lastModifiedBy>HALFPENNY Richard K</cp:lastModifiedBy>
  <cp:revision>2</cp:revision>
  <dcterms:created xsi:type="dcterms:W3CDTF">2020-05-25T17:51:49Z</dcterms:created>
  <dcterms:modified xsi:type="dcterms:W3CDTF">2020-06-08T09:37:27Z</dcterms:modified>
</cp:coreProperties>
</file>