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6" r:id="rId2"/>
    <p:sldId id="270" r:id="rId3"/>
    <p:sldId id="273" r:id="rId4"/>
    <p:sldId id="289" r:id="rId5"/>
    <p:sldId id="274" r:id="rId6"/>
    <p:sldId id="275" r:id="rId7"/>
    <p:sldId id="294" r:id="rId8"/>
    <p:sldId id="276" r:id="rId9"/>
    <p:sldId id="293" r:id="rId10"/>
    <p:sldId id="277" r:id="rId11"/>
    <p:sldId id="278" r:id="rId12"/>
    <p:sldId id="299" r:id="rId13"/>
    <p:sldId id="283" r:id="rId14"/>
    <p:sldId id="279" r:id="rId15"/>
    <p:sldId id="280" r:id="rId16"/>
    <p:sldId id="282" r:id="rId17"/>
    <p:sldId id="261" r:id="rId18"/>
    <p:sldId id="292" r:id="rId19"/>
    <p:sldId id="295" r:id="rId20"/>
    <p:sldId id="301" r:id="rId21"/>
    <p:sldId id="296" r:id="rId22"/>
    <p:sldId id="259" r:id="rId23"/>
    <p:sldId id="298" r:id="rId24"/>
    <p:sldId id="264" r:id="rId25"/>
    <p:sldId id="257" r:id="rId26"/>
    <p:sldId id="297" r:id="rId27"/>
    <p:sldId id="266" r:id="rId28"/>
    <p:sldId id="267" r:id="rId29"/>
    <p:sldId id="268" r:id="rId30"/>
    <p:sldId id="285" r:id="rId31"/>
    <p:sldId id="286" r:id="rId32"/>
    <p:sldId id="287" r:id="rId33"/>
    <p:sldId id="269" r:id="rId34"/>
    <p:sldId id="262" r:id="rId35"/>
    <p:sldId id="288" r:id="rId36"/>
    <p:sldId id="302" r:id="rId37"/>
    <p:sldId id="284" r:id="rId38"/>
    <p:sldId id="290" r:id="rId39"/>
    <p:sldId id="300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-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8191F-D07B-40B3-B0A0-3D14892FDA32}" type="datetimeFigureOut">
              <a:rPr lang="en-GB" smtClean="0"/>
              <a:t>26/04/2017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C25F5-0247-42CC-A0DA-BCE067117E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76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Short 20 </a:t>
            </a:r>
            <a:r>
              <a:rPr lang="en-GB" dirty="0" err="1" smtClean="0"/>
              <a:t>mins</a:t>
            </a:r>
            <a:r>
              <a:rPr lang="en-GB" dirty="0" smtClean="0"/>
              <a:t> on tourism</a:t>
            </a:r>
          </a:p>
          <a:p>
            <a:r>
              <a:rPr lang="en-GB" dirty="0" smtClean="0"/>
              <a:t>20 </a:t>
            </a:r>
            <a:r>
              <a:rPr lang="en-GB" dirty="0" err="1" smtClean="0"/>
              <a:t>mins</a:t>
            </a:r>
            <a:r>
              <a:rPr lang="en-GB" dirty="0" smtClean="0"/>
              <a:t> on technology demos</a:t>
            </a:r>
          </a:p>
          <a:p>
            <a:r>
              <a:rPr lang="en-GB" dirty="0" smtClean="0"/>
              <a:t>20 </a:t>
            </a:r>
            <a:r>
              <a:rPr lang="en-GB" dirty="0" err="1" smtClean="0"/>
              <a:t>mins</a:t>
            </a:r>
            <a:r>
              <a:rPr lang="en-GB" dirty="0" smtClean="0"/>
              <a:t> on highlights of digital</a:t>
            </a:r>
          </a:p>
          <a:p>
            <a:r>
              <a:rPr lang="en-GB" dirty="0" smtClean="0"/>
              <a:t>Lot of people in the room to introduce who will be helping me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C25F5-0247-42CC-A0DA-BCE067117EC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212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In UK 25% of people go on holiday and book accommodation when they get </a:t>
            </a:r>
            <a:r>
              <a:rPr lang="en-GB" dirty="0" smtClean="0"/>
              <a:t>there. No area</a:t>
            </a:r>
            <a:r>
              <a:rPr lang="en-GB" baseline="0" dirty="0" smtClean="0"/>
              <a:t> has seen more change than booking and it is still evolving.</a:t>
            </a:r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C25F5-0247-42CC-A0DA-BCE067117EC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640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EU report was damning last Autumn. OTA misleading the public by only showing rooms they</a:t>
            </a:r>
            <a:r>
              <a:rPr lang="en-GB" baseline="0" dirty="0" smtClean="0"/>
              <a:t> had on their site. Many hotels afraid to criticise OTAs. OTAs now account for 40% of bookings in the accommodation industry.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C25F5-0247-42CC-A0DA-BCE067117EC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636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Note there are only 1/3 of retail outlets left in the USA compared to 20 years ago for </a:t>
            </a:r>
            <a:r>
              <a:rPr lang="en-GB" dirty="0" err="1" smtClean="0"/>
              <a:t>selng</a:t>
            </a:r>
            <a:r>
              <a:rPr lang="en-GB" dirty="0" smtClean="0"/>
              <a:t> </a:t>
            </a:r>
            <a:r>
              <a:rPr lang="en-GB" dirty="0" smtClean="0"/>
              <a:t>holidays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C25F5-0247-42CC-A0DA-BCE067117EC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394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 smtClean="0"/>
              <a:t>Personalised experiences built up including unlocking of special surprises</a:t>
            </a:r>
          </a:p>
          <a:p>
            <a:r>
              <a:rPr lang="en-GB" sz="1200" dirty="0" smtClean="0"/>
              <a:t>Photos and the ability to share photos </a:t>
            </a:r>
          </a:p>
          <a:p>
            <a:r>
              <a:rPr lang="en-GB" sz="1200" dirty="0" smtClean="0"/>
              <a:t>Customise your gifts with your own photos 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C25F5-0247-42CC-A0DA-BCE067117EC9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883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E310B-6501-4817-B927-F0781ECC0080}" type="datetimeFigureOut">
              <a:rPr lang="en-GB" smtClean="0"/>
              <a:t>26/04/2017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44205-5620-4C4D-AE73-0EE5B93BF9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179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E310B-6501-4817-B927-F0781ECC0080}" type="datetimeFigureOut">
              <a:rPr lang="en-GB" smtClean="0"/>
              <a:t>26/04/2017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44205-5620-4C4D-AE73-0EE5B93BF9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094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E310B-6501-4817-B927-F0781ECC0080}" type="datetimeFigureOut">
              <a:rPr lang="en-GB" smtClean="0"/>
              <a:t>26/04/2017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44205-5620-4C4D-AE73-0EE5B93BF99B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7749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E310B-6501-4817-B927-F0781ECC0080}" type="datetimeFigureOut">
              <a:rPr lang="en-GB" smtClean="0"/>
              <a:t>26/04/2017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44205-5620-4C4D-AE73-0EE5B93BF9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711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E310B-6501-4817-B927-F0781ECC0080}" type="datetimeFigureOut">
              <a:rPr lang="en-GB" smtClean="0"/>
              <a:t>26/04/2017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44205-5620-4C4D-AE73-0EE5B93BF99B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93000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E310B-6501-4817-B927-F0781ECC0080}" type="datetimeFigureOut">
              <a:rPr lang="en-GB" smtClean="0"/>
              <a:t>26/04/2017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44205-5620-4C4D-AE73-0EE5B93BF9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077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E310B-6501-4817-B927-F0781ECC0080}" type="datetimeFigureOut">
              <a:rPr lang="en-GB" smtClean="0"/>
              <a:t>26/04/2017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44205-5620-4C4D-AE73-0EE5B93BF9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590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E310B-6501-4817-B927-F0781ECC0080}" type="datetimeFigureOut">
              <a:rPr lang="en-GB" smtClean="0"/>
              <a:t>26/04/2017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44205-5620-4C4D-AE73-0EE5B93BF9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0318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E310B-6501-4817-B927-F0781ECC0080}" type="datetimeFigureOut">
              <a:rPr lang="en-GB" smtClean="0"/>
              <a:t>26/04/2017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44205-5620-4C4D-AE73-0EE5B93BF9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17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E310B-6501-4817-B927-F0781ECC0080}" type="datetimeFigureOut">
              <a:rPr lang="en-GB" smtClean="0"/>
              <a:t>26/04/2017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44205-5620-4C4D-AE73-0EE5B93BF9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034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E310B-6501-4817-B927-F0781ECC0080}" type="datetimeFigureOut">
              <a:rPr lang="en-GB" smtClean="0"/>
              <a:t>26/04/2017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44205-5620-4C4D-AE73-0EE5B93BF9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7622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E310B-6501-4817-B927-F0781ECC0080}" type="datetimeFigureOut">
              <a:rPr lang="en-GB" smtClean="0"/>
              <a:t>26/04/2017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44205-5620-4C4D-AE73-0EE5B93BF9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798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E310B-6501-4817-B927-F0781ECC0080}" type="datetimeFigureOut">
              <a:rPr lang="en-GB" smtClean="0"/>
              <a:t>26/04/2017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44205-5620-4C4D-AE73-0EE5B93BF9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115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E310B-6501-4817-B927-F0781ECC0080}" type="datetimeFigureOut">
              <a:rPr lang="en-GB" smtClean="0"/>
              <a:t>26/04/2017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44205-5620-4C4D-AE73-0EE5B93BF9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651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E310B-6501-4817-B927-F0781ECC0080}" type="datetimeFigureOut">
              <a:rPr lang="en-GB" smtClean="0"/>
              <a:t>26/04/2017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44205-5620-4C4D-AE73-0EE5B93BF9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332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E310B-6501-4817-B927-F0781ECC0080}" type="datetimeFigureOut">
              <a:rPr lang="en-GB" smtClean="0"/>
              <a:t>26/04/2017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44205-5620-4C4D-AE73-0EE5B93BF9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47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E310B-6501-4817-B927-F0781ECC0080}" type="datetimeFigureOut">
              <a:rPr lang="en-GB" smtClean="0"/>
              <a:t>26/04/2017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9E44205-5620-4C4D-AE73-0EE5B93BF9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086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smartourproject/" TargetMode="External"/><Relationship Id="rId2" Type="http://schemas.openxmlformats.org/officeDocument/2006/relationships/hyperlink" Target="http://smartour.dcnet.e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kodesign.com/tour/rt/" TargetMode="External"/><Relationship Id="rId2" Type="http://schemas.openxmlformats.org/officeDocument/2006/relationships/hyperlink" Target="http://www.parliament.uk/visiting/virtualtour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carborough360.co.uk/scarborough" TargetMode="External"/><Relationship Id="rId4" Type="http://schemas.openxmlformats.org/officeDocument/2006/relationships/hyperlink" Target="http://www.bordeaux-tourism.co.uk/Discover-Bordeaux/Virtual-tour-Bordeaux-360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mobiletraveltracker.hotels.com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https://www.forestry.gov.uk/gruffal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hyperlink" Target="https://www.visitpeakdistrict.com/visitor-information/apps-and-downloads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itnewcastleunderlyme.co.uk/news/newcastle-bid-launches-free-app-town-centre-visitors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star.com/" TargetMode="External"/><Relationship Id="rId2" Type="http://schemas.openxmlformats.org/officeDocument/2006/relationships/hyperlink" Target="http://www.seat61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ahn.de/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vr.google.com/intl/en_uk/daydream/headset/" TargetMode="External"/><Relationship Id="rId3" Type="http://schemas.openxmlformats.org/officeDocument/2006/relationships/hyperlink" Target="http://www.staffs.ac.uk/course/SSTK-10767.jsp" TargetMode="External"/><Relationship Id="rId7" Type="http://schemas.openxmlformats.org/officeDocument/2006/relationships/hyperlink" Target="https://attractions.io/" TargetMode="External"/><Relationship Id="rId2" Type="http://schemas.openxmlformats.org/officeDocument/2006/relationships/hyperlink" Target="http://www.staffs.ac.uk/course/SSTK-10823.js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Kristofer.Winpenny@staffs.ac.uk" TargetMode="External"/><Relationship Id="rId5" Type="http://schemas.openxmlformats.org/officeDocument/2006/relationships/hyperlink" Target="http://www.staffs.ac.uk/staff/profiles/pmd3.jsp" TargetMode="External"/><Relationship Id="rId4" Type="http://schemas.openxmlformats.org/officeDocument/2006/relationships/hyperlink" Target="http://www.staffs.ac.uk/staff/profiles/cs27.jsp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t.co/V6jM9c4lMC" TargetMode="External"/><Relationship Id="rId2" Type="http://schemas.openxmlformats.org/officeDocument/2006/relationships/hyperlink" Target="https://twitter.com/StaffsUni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2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10852"/>
            <a:ext cx="9695076" cy="684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0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55832" y="808335"/>
            <a:ext cx="3813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2. Planning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04" y="4423456"/>
            <a:ext cx="2124075" cy="2152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78" y="689407"/>
            <a:ext cx="2400300" cy="3305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583" y="4999614"/>
            <a:ext cx="3057525" cy="1495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473" y="3412832"/>
            <a:ext cx="3133725" cy="1457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525" y="3517539"/>
            <a:ext cx="4558756" cy="32549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128" y="2016837"/>
            <a:ext cx="4893541" cy="14104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37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75" y="350982"/>
            <a:ext cx="2792051" cy="2792051"/>
          </a:xfrm>
        </p:spPr>
      </p:pic>
      <p:sp>
        <p:nvSpPr>
          <p:cNvPr id="4" name="Rectangle 3"/>
          <p:cNvSpPr/>
          <p:nvPr/>
        </p:nvSpPr>
        <p:spPr>
          <a:xfrm>
            <a:off x="2253448" y="279552"/>
            <a:ext cx="50709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3. Booking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4" y="3071603"/>
            <a:ext cx="10216470" cy="37758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745" y="85435"/>
            <a:ext cx="5146527" cy="196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0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303" y="1435511"/>
            <a:ext cx="10097729" cy="4605852"/>
          </a:xfrm>
        </p:spPr>
        <p:txBody>
          <a:bodyPr>
            <a:noAutofit/>
          </a:bodyPr>
          <a:lstStyle/>
          <a:p>
            <a:r>
              <a:rPr lang="en-GB" sz="3600" dirty="0" smtClean="0"/>
              <a:t>Book direct for the best deals</a:t>
            </a:r>
          </a:p>
          <a:p>
            <a:r>
              <a:rPr lang="en-GB" sz="3600" dirty="0" smtClean="0"/>
              <a:t>Booking direct keeps money in the hotel/accommodation provider that is more likely to be spent locally</a:t>
            </a:r>
          </a:p>
          <a:p>
            <a:r>
              <a:rPr lang="en-GB" sz="3600" dirty="0" smtClean="0"/>
              <a:t>Booking direct will give you a better range of rooms to choose from </a:t>
            </a:r>
          </a:p>
          <a:p>
            <a:r>
              <a:rPr lang="en-GB" sz="3600" dirty="0" smtClean="0"/>
              <a:t>Clear your cookies before going back to sites when booking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52602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Technology aspects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07127"/>
            <a:ext cx="8596668" cy="4434235"/>
          </a:xfrm>
        </p:spPr>
        <p:txBody>
          <a:bodyPr/>
          <a:lstStyle/>
          <a:p>
            <a:r>
              <a:rPr lang="en-GB" dirty="0" smtClean="0"/>
              <a:t>Desktop computer</a:t>
            </a:r>
          </a:p>
          <a:p>
            <a:r>
              <a:rPr lang="en-GB" dirty="0" smtClean="0"/>
              <a:t>Laptop computer</a:t>
            </a:r>
          </a:p>
          <a:p>
            <a:r>
              <a:rPr lang="en-GB" dirty="0" smtClean="0"/>
              <a:t>Tablets</a:t>
            </a:r>
          </a:p>
          <a:p>
            <a:r>
              <a:rPr lang="en-GB" dirty="0" smtClean="0"/>
              <a:t>SMART phones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Research showing that in some areas 80% of bookings are by mobile phone </a:t>
            </a:r>
          </a:p>
          <a:p>
            <a:r>
              <a:rPr lang="en-GB" dirty="0" smtClean="0"/>
              <a:t>Absolute numbers of bookings have fallen on other medias</a:t>
            </a:r>
          </a:p>
          <a:p>
            <a:r>
              <a:rPr lang="en-GB" dirty="0" smtClean="0"/>
              <a:t>Implication for design of websites and functionality </a:t>
            </a:r>
            <a:endParaRPr lang="en-GB" dirty="0"/>
          </a:p>
        </p:txBody>
      </p:sp>
      <p:sp>
        <p:nvSpPr>
          <p:cNvPr id="4" name="Down Arrow 3"/>
          <p:cNvSpPr/>
          <p:nvPr/>
        </p:nvSpPr>
        <p:spPr>
          <a:xfrm>
            <a:off x="5061527" y="1459345"/>
            <a:ext cx="1256146" cy="19026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22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86" y="2503053"/>
            <a:ext cx="3121494" cy="1789329"/>
          </a:xfrm>
        </p:spPr>
      </p:pic>
      <p:sp>
        <p:nvSpPr>
          <p:cNvPr id="4" name="Rectangle 3"/>
          <p:cNvSpPr/>
          <p:nvPr/>
        </p:nvSpPr>
        <p:spPr>
          <a:xfrm>
            <a:off x="649023" y="371917"/>
            <a:ext cx="52597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4. Experiencing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927" y="1295247"/>
            <a:ext cx="4715771" cy="33343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0216" y="5729007"/>
            <a:ext cx="55896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Personalisation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?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70257" y="4906971"/>
            <a:ext cx="47211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Authenticity ?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250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19" y="-120073"/>
            <a:ext cx="10289308" cy="7029017"/>
          </a:xfrm>
        </p:spPr>
      </p:pic>
    </p:spTree>
    <p:extLst>
      <p:ext uri="{BB962C8B-B14F-4D97-AF65-F5344CB8AC3E}">
        <p14:creationId xmlns:p14="http://schemas.microsoft.com/office/powerpoint/2010/main" val="259533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About 25% of people share their experience on social media whilst on holiday </a:t>
            </a:r>
          </a:p>
          <a:p>
            <a:r>
              <a:rPr lang="en-GB" sz="3200" dirty="0" smtClean="0"/>
              <a:t>A further 49% share once they get home</a:t>
            </a:r>
          </a:p>
          <a:p>
            <a:r>
              <a:rPr lang="en-GB" sz="3200" dirty="0" smtClean="0"/>
              <a:t>41% of UK consumers write reviews about their travel experience</a:t>
            </a:r>
            <a:endParaRPr lang="en-GB" sz="3200" dirty="0"/>
          </a:p>
        </p:txBody>
      </p:sp>
      <p:sp>
        <p:nvSpPr>
          <p:cNvPr id="4" name="Rectangle 3"/>
          <p:cNvSpPr/>
          <p:nvPr/>
        </p:nvSpPr>
        <p:spPr>
          <a:xfrm>
            <a:off x="742721" y="288790"/>
            <a:ext cx="3446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5. Sharing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813" y="4826963"/>
            <a:ext cx="24003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0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Virtual reality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50109"/>
            <a:ext cx="8596668" cy="4591253"/>
          </a:xfrm>
        </p:spPr>
        <p:txBody>
          <a:bodyPr>
            <a:noAutofit/>
          </a:bodyPr>
          <a:lstStyle/>
          <a:p>
            <a:r>
              <a:rPr lang="en-GB" sz="3200" dirty="0" smtClean="0"/>
              <a:t>Has been at pilot phase for a long time but may finally be ready for take off</a:t>
            </a:r>
          </a:p>
          <a:p>
            <a:r>
              <a:rPr lang="en-GB" sz="3200" dirty="0" smtClean="0"/>
              <a:t>VR offers ‘try before you buy’ </a:t>
            </a:r>
          </a:p>
          <a:p>
            <a:r>
              <a:rPr lang="en-GB" sz="3200" dirty="0" smtClean="0"/>
              <a:t>Virgin offer such services in store – sales of trips show-cased with VR rose</a:t>
            </a:r>
          </a:p>
          <a:p>
            <a:r>
              <a:rPr lang="en-GB" sz="3200" dirty="0" smtClean="0"/>
              <a:t>Hotel chains are rolling it out in USA</a:t>
            </a:r>
          </a:p>
          <a:p>
            <a:r>
              <a:rPr lang="en-GB" sz="3200" dirty="0" smtClean="0"/>
              <a:t>Airlines have also used it to show the different classes on planes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42682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Training – SMARTOUR project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77819"/>
            <a:ext cx="8596668" cy="4563544"/>
          </a:xfrm>
        </p:spPr>
        <p:txBody>
          <a:bodyPr/>
          <a:lstStyle/>
          <a:p>
            <a:r>
              <a:rPr lang="en-GB" sz="2400" dirty="0" smtClean="0"/>
              <a:t>Online tool - Personalised - Feedback provided</a:t>
            </a:r>
          </a:p>
          <a:p>
            <a:r>
              <a:rPr lang="en-GB" sz="2400" dirty="0" smtClean="0"/>
              <a:t>Designed by experts and industry across Europe</a:t>
            </a:r>
          </a:p>
          <a:p>
            <a:r>
              <a:rPr lang="en-GB" sz="2400" dirty="0" smtClean="0"/>
              <a:t>Aimed at L3,4,5 – workers and managers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r>
              <a:rPr lang="en-GB" sz="2400" dirty="0" smtClean="0"/>
              <a:t>Website smartourproject.eu</a:t>
            </a:r>
          </a:p>
          <a:p>
            <a:r>
              <a:rPr lang="en-GB" sz="2400" dirty="0"/>
              <a:t>Tool - </a:t>
            </a:r>
            <a:r>
              <a:rPr lang="en-GB" sz="2400" dirty="0">
                <a:hlinkClick r:id="rId2"/>
              </a:rPr>
              <a:t>http://smartour.dcnet.eu</a:t>
            </a:r>
            <a:r>
              <a:rPr lang="en-GB" sz="2400" dirty="0" smtClean="0">
                <a:hlinkClick r:id="rId2"/>
              </a:rPr>
              <a:t>/</a:t>
            </a:r>
            <a:r>
              <a:rPr lang="en-GB" sz="2400" dirty="0" smtClean="0"/>
              <a:t> </a:t>
            </a:r>
            <a:endParaRPr lang="en-GB" sz="2400" dirty="0"/>
          </a:p>
          <a:p>
            <a:r>
              <a:rPr lang="en-GB" sz="2400" dirty="0"/>
              <a:t> Facebook - </a:t>
            </a:r>
            <a:r>
              <a:rPr lang="en-GB" sz="2400" dirty="0">
                <a:hlinkClick r:id="rId3"/>
              </a:rPr>
              <a:t>https://www.facebook.com/smartourproject</a:t>
            </a:r>
            <a:r>
              <a:rPr lang="en-GB" sz="2400" dirty="0" smtClean="0">
                <a:hlinkClick r:id="rId3"/>
              </a:rPr>
              <a:t>/</a:t>
            </a:r>
            <a:r>
              <a:rPr lang="en-GB" sz="2400" dirty="0" smtClean="0"/>
              <a:t> </a:t>
            </a:r>
            <a:endParaRPr lang="en-GB" sz="2400" dirty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674" y="5375597"/>
            <a:ext cx="4661550" cy="1331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9" y="5375597"/>
            <a:ext cx="6357938" cy="107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73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Introductions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51709"/>
            <a:ext cx="8596668" cy="4489653"/>
          </a:xfrm>
        </p:spPr>
        <p:txBody>
          <a:bodyPr>
            <a:noAutofit/>
          </a:bodyPr>
          <a:lstStyle/>
          <a:p>
            <a:r>
              <a:rPr lang="en-GB" sz="3200" dirty="0" smtClean="0"/>
              <a:t>Paul Dobson – Digital marketing senior lecturer</a:t>
            </a:r>
          </a:p>
          <a:p>
            <a:r>
              <a:rPr lang="en-GB" sz="3200" dirty="0" smtClean="0"/>
              <a:t>Kris </a:t>
            </a:r>
            <a:r>
              <a:rPr lang="en-GB" sz="3200" dirty="0" err="1" smtClean="0"/>
              <a:t>Winpenny</a:t>
            </a:r>
            <a:r>
              <a:rPr lang="en-GB" sz="3200" dirty="0" smtClean="0"/>
              <a:t> – MSc Digital Marketing Management student and Staffs </a:t>
            </a:r>
            <a:r>
              <a:rPr lang="en-GB" sz="3200" dirty="0" err="1" smtClean="0"/>
              <a:t>Uni</a:t>
            </a:r>
            <a:r>
              <a:rPr lang="en-GB" sz="3200" dirty="0" smtClean="0"/>
              <a:t> employee</a:t>
            </a:r>
          </a:p>
          <a:p>
            <a:r>
              <a:rPr lang="en-GB" sz="3200" dirty="0" smtClean="0"/>
              <a:t>Carol Southall – Award Leader for Tourism courses</a:t>
            </a:r>
          </a:p>
          <a:p>
            <a:r>
              <a:rPr lang="en-GB" sz="3200" dirty="0" smtClean="0"/>
              <a:t>Tom Ward – technical assistant on EU SMARTOUR project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59848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5400" dirty="0" smtClean="0"/>
              <a:t>Twitter @</a:t>
            </a:r>
            <a:r>
              <a:rPr lang="en-GB" sz="5400" dirty="0" err="1" smtClean="0"/>
              <a:t>tourismsu</a:t>
            </a:r>
            <a:r>
              <a:rPr lang="en-GB" sz="5400" dirty="0" smtClean="0"/>
              <a:t> </a:t>
            </a:r>
          </a:p>
          <a:p>
            <a:endParaRPr lang="en-GB" sz="5400" dirty="0"/>
          </a:p>
          <a:p>
            <a:r>
              <a:rPr lang="en-GB" sz="5400" dirty="0" smtClean="0"/>
              <a:t>#SMARTOUR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364905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Individual buildings or destinations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55175"/>
            <a:ext cx="8596668" cy="4586188"/>
          </a:xfrm>
        </p:spPr>
        <p:txBody>
          <a:bodyPr>
            <a:normAutofit fontScale="92500"/>
          </a:bodyPr>
          <a:lstStyle/>
          <a:p>
            <a:r>
              <a:rPr lang="en-GB" sz="2400" dirty="0" smtClean="0"/>
              <a:t>House </a:t>
            </a:r>
            <a:r>
              <a:rPr lang="en-GB" sz="2400" dirty="0"/>
              <a:t>of Parliament - </a:t>
            </a:r>
            <a:r>
              <a:rPr lang="en-GB" sz="2400" dirty="0">
                <a:hlinkClick r:id="rId2"/>
              </a:rPr>
              <a:t>http://www.parliament.uk/visiting/virtualtour</a:t>
            </a:r>
            <a:r>
              <a:rPr lang="en-GB" sz="2400" dirty="0" smtClean="0">
                <a:hlinkClick r:id="rId2"/>
              </a:rPr>
              <a:t>/</a:t>
            </a:r>
            <a:r>
              <a:rPr lang="en-GB" sz="2400" dirty="0" smtClean="0"/>
              <a:t> </a:t>
            </a:r>
          </a:p>
          <a:p>
            <a:r>
              <a:rPr lang="en-GB" sz="2400" dirty="0" smtClean="0"/>
              <a:t>Royal </a:t>
            </a:r>
            <a:r>
              <a:rPr lang="en-GB" sz="2400" dirty="0"/>
              <a:t>Troon Clubhouse </a:t>
            </a:r>
            <a:r>
              <a:rPr lang="en-GB" sz="2400" dirty="0">
                <a:hlinkClick r:id="rId3"/>
              </a:rPr>
              <a:t>http://www.pikodesign.com/tour/rt</a:t>
            </a:r>
            <a:r>
              <a:rPr lang="en-GB" sz="2400" dirty="0" smtClean="0">
                <a:hlinkClick r:id="rId3"/>
              </a:rPr>
              <a:t>/</a:t>
            </a:r>
            <a:r>
              <a:rPr lang="en-GB" sz="2400" dirty="0" smtClean="0"/>
              <a:t> </a:t>
            </a:r>
          </a:p>
          <a:p>
            <a:endParaRPr lang="en-GB" sz="2400" dirty="0"/>
          </a:p>
          <a:p>
            <a:r>
              <a:rPr lang="en-GB" sz="2400" dirty="0"/>
              <a:t>Discover Bordeaux </a:t>
            </a:r>
            <a:r>
              <a:rPr lang="en-GB" sz="2400" dirty="0">
                <a:hlinkClick r:id="rId4"/>
              </a:rPr>
              <a:t>http://</a:t>
            </a:r>
            <a:r>
              <a:rPr lang="en-GB" sz="2400" dirty="0" smtClean="0">
                <a:hlinkClick r:id="rId4"/>
              </a:rPr>
              <a:t>www.bordeaux-tourism.co.uk/Discover-Bordeaux/Virtual-tour-Bordeaux-360</a:t>
            </a:r>
            <a:r>
              <a:rPr lang="en-GB" sz="2400" dirty="0" smtClean="0"/>
              <a:t> </a:t>
            </a:r>
          </a:p>
          <a:p>
            <a:endParaRPr lang="en-GB" sz="2400" dirty="0"/>
          </a:p>
          <a:p>
            <a:r>
              <a:rPr lang="en-GB" sz="2400" dirty="0"/>
              <a:t>Scarborough  </a:t>
            </a:r>
            <a:r>
              <a:rPr lang="en-GB" sz="2400" dirty="0">
                <a:hlinkClick r:id="rId5"/>
              </a:rPr>
              <a:t>https://</a:t>
            </a:r>
            <a:r>
              <a:rPr lang="en-GB" sz="2400" dirty="0" smtClean="0">
                <a:hlinkClick r:id="rId5"/>
              </a:rPr>
              <a:t>scarborough360.co.uk/scarborough</a:t>
            </a:r>
            <a:r>
              <a:rPr lang="en-GB" sz="2400" dirty="0" smtClean="0"/>
              <a:t> </a:t>
            </a:r>
          </a:p>
          <a:p>
            <a:endParaRPr lang="en-GB" dirty="0"/>
          </a:p>
          <a:p>
            <a:r>
              <a:rPr lang="en-GB" dirty="0" smtClean="0"/>
              <a:t>Functionality can vary depending on software and users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20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Introductions 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3600" dirty="0" smtClean="0"/>
              <a:t>Mark Locker – Staffs </a:t>
            </a:r>
            <a:r>
              <a:rPr lang="en-GB" sz="3600" dirty="0" err="1" smtClean="0"/>
              <a:t>Uni</a:t>
            </a:r>
            <a:r>
              <a:rPr lang="en-GB" sz="3600" dirty="0" smtClean="0"/>
              <a:t> alumni CEO of Attractions.io </a:t>
            </a:r>
          </a:p>
          <a:p>
            <a:pPr marL="0" indent="0">
              <a:buNone/>
            </a:pPr>
            <a:endParaRPr lang="en-GB" sz="3600" dirty="0" smtClean="0"/>
          </a:p>
          <a:p>
            <a:r>
              <a:rPr lang="en-GB" sz="3600" dirty="0" smtClean="0"/>
              <a:t>Andrew Dobson and Salman Hamid – MSc Digital Marketing Management and now Track Digital Marketing trackdigitalmarketing.com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099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Apps in the industry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48509"/>
            <a:ext cx="8596668" cy="4692853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Hotels.com App has been downloaded 50 million times  - provides phenomenal level of detail to target customers for future sales </a:t>
            </a:r>
            <a:r>
              <a:rPr lang="en-GB" dirty="0" smtClean="0">
                <a:hlinkClick r:id="rId2"/>
              </a:rPr>
              <a:t>http://mobiletraveltracker.hotels.com/</a:t>
            </a:r>
            <a:r>
              <a:rPr lang="en-GB" dirty="0" smtClean="0"/>
              <a:t> </a:t>
            </a:r>
          </a:p>
          <a:p>
            <a:r>
              <a:rPr lang="en-GB" dirty="0" smtClean="0"/>
              <a:t>Latest data from 2017 travel and tourism app use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Use map features – 49.1%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Search Restaurant – 62.1%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Use GPS For Directions – 48.1%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Search Hotel – 46%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Search engine activities and attractions – 33.3%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Check in prior to flight – 23.9 %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Buy Tickets – 8.1%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Look For Public Transportation – 12.6%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Look for shopping – 36.1%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Search for Hotel – 11.2%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Check Weather – 55.8%</a:t>
            </a:r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726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Big issues for apps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30627"/>
            <a:ext cx="8596668" cy="4510736"/>
          </a:xfrm>
        </p:spPr>
        <p:txBody>
          <a:bodyPr>
            <a:normAutofit/>
          </a:bodyPr>
          <a:lstStyle/>
          <a:p>
            <a:r>
              <a:rPr lang="en-GB" sz="2800" dirty="0" smtClean="0"/>
              <a:t>Maintaining currency of information</a:t>
            </a:r>
          </a:p>
          <a:p>
            <a:r>
              <a:rPr lang="en-GB" sz="2800" dirty="0" smtClean="0"/>
              <a:t>Huge data volumes often present on apps</a:t>
            </a:r>
          </a:p>
          <a:p>
            <a:r>
              <a:rPr lang="en-GB" sz="2800" dirty="0" smtClean="0"/>
              <a:t>Poor </a:t>
            </a:r>
            <a:r>
              <a:rPr lang="en-GB" sz="2800" dirty="0" err="1" smtClean="0"/>
              <a:t>wifi</a:t>
            </a:r>
            <a:r>
              <a:rPr lang="en-GB" sz="2800" dirty="0" smtClean="0"/>
              <a:t> /networks in many areas</a:t>
            </a:r>
          </a:p>
          <a:p>
            <a:r>
              <a:rPr lang="en-GB" sz="2800" dirty="0" err="1" smtClean="0"/>
              <a:t>Wifi</a:t>
            </a:r>
            <a:r>
              <a:rPr lang="en-GB" sz="2800" dirty="0" smtClean="0"/>
              <a:t> easily overloaded in busy areas</a:t>
            </a:r>
          </a:p>
          <a:p>
            <a:r>
              <a:rPr lang="en-GB" sz="2800" dirty="0" smtClean="0"/>
              <a:t>Seen as a simple and low cost solution but good apps need money and expertise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06074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710" y="4058"/>
            <a:ext cx="4830618" cy="6831875"/>
          </a:xfrm>
        </p:spPr>
      </p:pic>
    </p:spTree>
    <p:extLst>
      <p:ext uri="{BB962C8B-B14F-4D97-AF65-F5344CB8AC3E}">
        <p14:creationId xmlns:p14="http://schemas.microsoft.com/office/powerpoint/2010/main" val="414701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668" y="15804"/>
            <a:ext cx="12679488" cy="6735978"/>
          </a:xfrm>
        </p:spPr>
      </p:pic>
    </p:spTree>
    <p:extLst>
      <p:ext uri="{BB962C8B-B14F-4D97-AF65-F5344CB8AC3E}">
        <p14:creationId xmlns:p14="http://schemas.microsoft.com/office/powerpoint/2010/main" val="21024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044" y="2697017"/>
            <a:ext cx="8596668" cy="2346037"/>
          </a:xfrm>
        </p:spPr>
        <p:txBody>
          <a:bodyPr>
            <a:normAutofit/>
          </a:bodyPr>
          <a:lstStyle/>
          <a:p>
            <a:r>
              <a:rPr lang="en-GB" sz="4400" dirty="0" smtClean="0"/>
              <a:t>Theme Park Apps – Attractions.io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57811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86" y="136534"/>
            <a:ext cx="3248532" cy="661308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473" y="550499"/>
            <a:ext cx="10058400" cy="578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50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2" y="109656"/>
            <a:ext cx="3312334" cy="674834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921" y="0"/>
            <a:ext cx="3366158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478" y="54828"/>
            <a:ext cx="3855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0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7" y="66594"/>
            <a:ext cx="3621748" cy="665883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642" y="66594"/>
            <a:ext cx="336615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07116" y="6017545"/>
            <a:ext cx="6909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www.altontowers.com/app</a:t>
            </a:r>
            <a:r>
              <a:rPr lang="en-GB" sz="4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73786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Digital impact on tourism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05527"/>
            <a:ext cx="8596668" cy="4978400"/>
          </a:xfrm>
        </p:spPr>
        <p:txBody>
          <a:bodyPr>
            <a:normAutofit/>
          </a:bodyPr>
          <a:lstStyle/>
          <a:p>
            <a:endParaRPr lang="en-GB" dirty="0" smtClean="0"/>
          </a:p>
          <a:p>
            <a:r>
              <a:rPr lang="en-GB" sz="3600" dirty="0" smtClean="0"/>
              <a:t>Technical opportunities and technical problems</a:t>
            </a:r>
          </a:p>
          <a:p>
            <a:pPr marL="0" indent="0">
              <a:buNone/>
            </a:pPr>
            <a:endParaRPr lang="en-GB" sz="3600" dirty="0" smtClean="0"/>
          </a:p>
          <a:p>
            <a:r>
              <a:rPr lang="en-GB" sz="3600" dirty="0" smtClean="0"/>
              <a:t>The importance of trust and confidence</a:t>
            </a:r>
          </a:p>
          <a:p>
            <a:endParaRPr lang="en-GB" sz="3600" dirty="0"/>
          </a:p>
          <a:p>
            <a:r>
              <a:rPr lang="en-GB" sz="3600" dirty="0" smtClean="0"/>
              <a:t>The importance of training 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42989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Top apps in the region – Be a </a:t>
            </a:r>
            <a:r>
              <a:rPr lang="en-GB" dirty="0" err="1" smtClean="0"/>
              <a:t>Gruffalo</a:t>
            </a:r>
            <a:r>
              <a:rPr lang="en-GB" dirty="0" smtClean="0"/>
              <a:t> Spotter 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Forestry Commission </a:t>
            </a:r>
          </a:p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www.forestry.gov.uk/gruffalo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970" y="2051050"/>
            <a:ext cx="4600864" cy="46008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86" y="2910032"/>
            <a:ext cx="3741882" cy="374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5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Visit Peak District app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www.visitpeakdistrict.com/visitor-information/apps-and-downloads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936834"/>
            <a:ext cx="10058400" cy="344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Newcastle under Lyme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91443" y="1579085"/>
            <a:ext cx="6548990" cy="3691832"/>
          </a:xfrm>
        </p:spPr>
      </p:pic>
      <p:sp>
        <p:nvSpPr>
          <p:cNvPr id="5" name="Rectangle 4"/>
          <p:cNvSpPr/>
          <p:nvPr/>
        </p:nvSpPr>
        <p:spPr>
          <a:xfrm>
            <a:off x="1071418" y="3105835"/>
            <a:ext cx="43410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 smtClean="0">
              <a:hlinkClick r:id="rId3"/>
            </a:endParaRPr>
          </a:p>
          <a:p>
            <a:r>
              <a:rPr lang="en-GB" dirty="0" smtClean="0">
                <a:hlinkClick r:id="rId3"/>
              </a:rPr>
              <a:t>https</a:t>
            </a:r>
            <a:r>
              <a:rPr lang="en-GB" dirty="0">
                <a:hlinkClick r:id="rId3"/>
              </a:rPr>
              <a:t>://</a:t>
            </a:r>
            <a:r>
              <a:rPr lang="en-GB" dirty="0" smtClean="0">
                <a:hlinkClick r:id="rId3"/>
              </a:rPr>
              <a:t>www.visitnewcastleunderlyme.co.uk/news/newcastle-bid-launches-free-app-town-centre-visitors</a:t>
            </a:r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083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Top  train websites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60945"/>
            <a:ext cx="8817648" cy="4480417"/>
          </a:xfrm>
        </p:spPr>
        <p:txBody>
          <a:bodyPr>
            <a:noAutofit/>
          </a:bodyPr>
          <a:lstStyle/>
          <a:p>
            <a:r>
              <a:rPr lang="en-GB" sz="2800" dirty="0">
                <a:hlinkClick r:id="rId2"/>
              </a:rPr>
              <a:t>http://www.seat61.com</a:t>
            </a:r>
            <a:r>
              <a:rPr lang="en-GB" sz="2800" dirty="0" smtClean="0">
                <a:hlinkClick r:id="rId2"/>
              </a:rPr>
              <a:t>/</a:t>
            </a:r>
            <a:r>
              <a:rPr lang="en-GB" sz="2800" dirty="0" smtClean="0"/>
              <a:t>   if you are in the dreaming stage – look at Great Train journeys</a:t>
            </a:r>
          </a:p>
          <a:p>
            <a:endParaRPr lang="en-GB" sz="2800" dirty="0"/>
          </a:p>
          <a:p>
            <a:r>
              <a:rPr lang="en-GB" sz="2800" dirty="0">
                <a:hlinkClick r:id="rId3"/>
              </a:rPr>
              <a:t>http://www.eurostar.com</a:t>
            </a:r>
            <a:r>
              <a:rPr lang="en-GB" sz="2800" dirty="0" smtClean="0">
                <a:hlinkClick r:id="rId3"/>
              </a:rPr>
              <a:t>/</a:t>
            </a:r>
            <a:r>
              <a:rPr lang="en-GB" sz="2800" dirty="0" smtClean="0"/>
              <a:t> Stoke on Trent to Paris or Brussels (even a month before and tickets will often be about £55 – also last few seats can go for as little as £24) </a:t>
            </a:r>
          </a:p>
          <a:p>
            <a:endParaRPr lang="en-GB" sz="2800" dirty="0"/>
          </a:p>
          <a:p>
            <a:r>
              <a:rPr lang="en-GB" sz="2800" dirty="0">
                <a:hlinkClick r:id="rId4"/>
              </a:rPr>
              <a:t>https://</a:t>
            </a:r>
            <a:r>
              <a:rPr lang="en-GB" sz="2800" dirty="0" smtClean="0">
                <a:hlinkClick r:id="rId4"/>
              </a:rPr>
              <a:t>www.bahn.de</a:t>
            </a:r>
            <a:r>
              <a:rPr lang="en-GB" sz="2800" dirty="0" smtClean="0"/>
              <a:t>  German Trains website but covers all of Europe and in English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45371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Top 5 travel apps consistently amongst many bloggers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GB" dirty="0" smtClean="0"/>
          </a:p>
          <a:p>
            <a:r>
              <a:rPr lang="en-GB" sz="4000" dirty="0" err="1" smtClean="0"/>
              <a:t>Skyscanner</a:t>
            </a:r>
            <a:r>
              <a:rPr lang="en-GB" sz="4000" dirty="0" smtClean="0"/>
              <a:t> </a:t>
            </a:r>
            <a:endParaRPr lang="en-GB" sz="4000" dirty="0" smtClean="0"/>
          </a:p>
          <a:p>
            <a:r>
              <a:rPr lang="en-GB" sz="4000" dirty="0" smtClean="0"/>
              <a:t>Airbnb</a:t>
            </a:r>
          </a:p>
          <a:p>
            <a:r>
              <a:rPr lang="en-GB" sz="4000" dirty="0" smtClean="0"/>
              <a:t>Google translate</a:t>
            </a:r>
          </a:p>
          <a:p>
            <a:r>
              <a:rPr lang="en-GB" sz="4000" dirty="0" smtClean="0"/>
              <a:t>XE Currency </a:t>
            </a:r>
          </a:p>
          <a:p>
            <a:r>
              <a:rPr lang="en-GB" sz="4000" dirty="0" smtClean="0"/>
              <a:t>Trip advisor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85555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What’s already here and will grow more?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32155"/>
            <a:ext cx="8596668" cy="4409207"/>
          </a:xfrm>
        </p:spPr>
        <p:txBody>
          <a:bodyPr/>
          <a:lstStyle/>
          <a:p>
            <a:r>
              <a:rPr lang="en-GB" sz="2400" dirty="0" smtClean="0"/>
              <a:t>Mobile check in for accommodation </a:t>
            </a:r>
          </a:p>
          <a:p>
            <a:r>
              <a:rPr lang="en-GB" sz="2400" dirty="0" smtClean="0"/>
              <a:t>Your mobile phone will act as a </a:t>
            </a:r>
            <a:r>
              <a:rPr lang="en-GB" sz="2400" dirty="0"/>
              <a:t>d</a:t>
            </a:r>
            <a:r>
              <a:rPr lang="en-GB" sz="2400" dirty="0" smtClean="0"/>
              <a:t>oor key to your room. 24 hour access hotels already exist in Finland with no desk staff.  Door codes are text messages. </a:t>
            </a:r>
          </a:p>
          <a:p>
            <a:r>
              <a:rPr lang="en-GB" sz="2400" dirty="0" smtClean="0"/>
              <a:t>Growth of AI in many areas – talking to your phone. AI bots to handle twitter accounts, </a:t>
            </a:r>
            <a:r>
              <a:rPr lang="en-GB" sz="2400" dirty="0" smtClean="0"/>
              <a:t>more cashless transactions</a:t>
            </a:r>
            <a:endParaRPr lang="en-GB" sz="2400" dirty="0" smtClean="0"/>
          </a:p>
          <a:p>
            <a:r>
              <a:rPr lang="en-GB" sz="2400" dirty="0"/>
              <a:t>A new app for Enjoy Staffordshire </a:t>
            </a:r>
            <a:r>
              <a:rPr lang="en-GB" sz="2400" dirty="0" smtClean="0"/>
              <a:t>this summer?</a:t>
            </a:r>
            <a:endParaRPr lang="en-GB" sz="2400" dirty="0"/>
          </a:p>
          <a:p>
            <a:r>
              <a:rPr lang="en-GB" sz="2400" dirty="0"/>
              <a:t>A new app for the city </a:t>
            </a:r>
            <a:r>
              <a:rPr lang="en-GB" sz="2400" dirty="0" smtClean="0"/>
              <a:t> this summer? </a:t>
            </a:r>
            <a:endParaRPr lang="en-GB" sz="2400" dirty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586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Disney’s Magic Band – a $1 billion spend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574508"/>
          </a:xfrm>
        </p:spPr>
        <p:txBody>
          <a:bodyPr>
            <a:normAutofit/>
          </a:bodyPr>
          <a:lstStyle/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r>
              <a:rPr lang="en-GB" sz="2800" dirty="0" smtClean="0"/>
              <a:t>Personalised experiences built up including unlocking of special surprises</a:t>
            </a:r>
          </a:p>
          <a:p>
            <a:r>
              <a:rPr lang="en-GB" sz="2800" dirty="0" smtClean="0"/>
              <a:t>Customise your gifts with your own photos  </a:t>
            </a:r>
          </a:p>
          <a:p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102" y="2160589"/>
            <a:ext cx="2720898" cy="4088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6" y="1185976"/>
            <a:ext cx="6729502" cy="368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7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Useful links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182" y="1560945"/>
            <a:ext cx="8719820" cy="4480417"/>
          </a:xfrm>
        </p:spPr>
        <p:txBody>
          <a:bodyPr/>
          <a:lstStyle/>
          <a:p>
            <a:r>
              <a:rPr lang="en-GB" dirty="0" smtClean="0"/>
              <a:t>MSc Digital </a:t>
            </a:r>
            <a:r>
              <a:rPr lang="en-GB" dirty="0"/>
              <a:t>marketing Management </a:t>
            </a:r>
            <a:r>
              <a:rPr lang="en-GB" dirty="0">
                <a:hlinkClick r:id="rId2"/>
              </a:rPr>
              <a:t>http://</a:t>
            </a:r>
            <a:r>
              <a:rPr lang="en-GB" dirty="0" smtClean="0">
                <a:hlinkClick r:id="rId2"/>
              </a:rPr>
              <a:t>www.staffs.ac.uk/course/SSTK-10823.jsp</a:t>
            </a:r>
            <a:r>
              <a:rPr lang="en-GB" dirty="0" smtClean="0"/>
              <a:t> available FT and PT includes credited work </a:t>
            </a:r>
            <a:r>
              <a:rPr lang="en-GB" dirty="0" err="1" smtClean="0"/>
              <a:t>epxerience</a:t>
            </a:r>
            <a:endParaRPr lang="en-GB" dirty="0" smtClean="0"/>
          </a:p>
          <a:p>
            <a:r>
              <a:rPr lang="en-GB" dirty="0" smtClean="0"/>
              <a:t>BSc Digital Marketing Management </a:t>
            </a:r>
            <a:r>
              <a:rPr lang="en-GB" dirty="0"/>
              <a:t>starts September includes credited work </a:t>
            </a:r>
            <a:r>
              <a:rPr lang="en-GB" dirty="0" smtClean="0"/>
              <a:t>experience </a:t>
            </a:r>
            <a:r>
              <a:rPr lang="en-GB" dirty="0" smtClean="0">
                <a:hlinkClick r:id="rId3"/>
              </a:rPr>
              <a:t>http</a:t>
            </a:r>
            <a:r>
              <a:rPr lang="en-GB" dirty="0">
                <a:hlinkClick r:id="rId3"/>
              </a:rPr>
              <a:t>://</a:t>
            </a:r>
            <a:r>
              <a:rPr lang="en-GB" dirty="0" smtClean="0">
                <a:hlinkClick r:id="rId3"/>
              </a:rPr>
              <a:t>www.staffs.ac.uk/course/SSTK-10767.jsp</a:t>
            </a:r>
            <a:endParaRPr lang="en-GB" dirty="0" smtClean="0"/>
          </a:p>
          <a:p>
            <a:r>
              <a:rPr lang="en-GB" dirty="0" smtClean="0"/>
              <a:t>Carol Southall Award leader </a:t>
            </a:r>
            <a:r>
              <a:rPr lang="en-GB" dirty="0"/>
              <a:t>for Tourism </a:t>
            </a:r>
            <a:r>
              <a:rPr lang="en-GB" dirty="0">
                <a:hlinkClick r:id="rId4"/>
              </a:rPr>
              <a:t>http://</a:t>
            </a:r>
            <a:r>
              <a:rPr lang="en-GB" dirty="0" smtClean="0">
                <a:hlinkClick r:id="rId4"/>
              </a:rPr>
              <a:t>www.staffs.ac.uk/staff/profiles/cs27.jsp</a:t>
            </a:r>
            <a:r>
              <a:rPr lang="en-GB" dirty="0" smtClean="0"/>
              <a:t> </a:t>
            </a:r>
          </a:p>
          <a:p>
            <a:r>
              <a:rPr lang="en-GB" dirty="0" smtClean="0"/>
              <a:t>Paul Dobson </a:t>
            </a:r>
            <a:r>
              <a:rPr lang="en-GB" dirty="0"/>
              <a:t>digital marketing </a:t>
            </a:r>
            <a:r>
              <a:rPr lang="en-GB" dirty="0">
                <a:hlinkClick r:id="rId5"/>
              </a:rPr>
              <a:t>http://</a:t>
            </a:r>
            <a:r>
              <a:rPr lang="en-GB" dirty="0" smtClean="0">
                <a:hlinkClick r:id="rId5"/>
              </a:rPr>
              <a:t>www.staffs.ac.uk/staff/profiles/pmd3.jsp</a:t>
            </a:r>
            <a:r>
              <a:rPr lang="en-GB" dirty="0" smtClean="0"/>
              <a:t> </a:t>
            </a:r>
            <a:endParaRPr lang="en-GB" dirty="0" smtClean="0"/>
          </a:p>
          <a:p>
            <a:r>
              <a:rPr lang="en-GB" dirty="0" smtClean="0"/>
              <a:t>Kris </a:t>
            </a:r>
            <a:r>
              <a:rPr lang="en-GB" dirty="0" err="1" smtClean="0"/>
              <a:t>Winpenny</a:t>
            </a:r>
            <a:r>
              <a:rPr lang="en-GB" dirty="0"/>
              <a:t> </a:t>
            </a:r>
            <a:r>
              <a:rPr lang="en-GB" dirty="0" smtClean="0">
                <a:hlinkClick r:id="rId6"/>
              </a:rPr>
              <a:t>Kristofer.Winpenny@staffs.ac.uk</a:t>
            </a:r>
            <a:r>
              <a:rPr lang="en-GB" dirty="0" smtClean="0"/>
              <a:t> </a:t>
            </a:r>
            <a:endParaRPr lang="en-GB" dirty="0" smtClean="0"/>
          </a:p>
          <a:p>
            <a:r>
              <a:rPr lang="en-GB" dirty="0" smtClean="0"/>
              <a:t>Mark </a:t>
            </a:r>
            <a:r>
              <a:rPr lang="en-GB" dirty="0"/>
              <a:t>Locker Attractions.io </a:t>
            </a:r>
            <a:r>
              <a:rPr lang="en-GB" dirty="0">
                <a:hlinkClick r:id="rId7"/>
              </a:rPr>
              <a:t>https://attractions.io</a:t>
            </a:r>
            <a:r>
              <a:rPr lang="en-GB" dirty="0" smtClean="0">
                <a:hlinkClick r:id="rId7"/>
              </a:rPr>
              <a:t>/</a:t>
            </a:r>
            <a:r>
              <a:rPr lang="en-GB" dirty="0" smtClean="0"/>
              <a:t> </a:t>
            </a:r>
          </a:p>
          <a:p>
            <a:r>
              <a:rPr lang="en-GB" dirty="0" smtClean="0"/>
              <a:t>Andrew Dobson and Salman Hamid – trackdigitalmarketing.com </a:t>
            </a:r>
            <a:endParaRPr lang="en-GB" dirty="0"/>
          </a:p>
          <a:p>
            <a:r>
              <a:rPr lang="en-GB" dirty="0"/>
              <a:t>Google daydream - </a:t>
            </a:r>
            <a:r>
              <a:rPr lang="en-GB" dirty="0">
                <a:hlinkClick r:id="rId8"/>
              </a:rPr>
              <a:t>https://vr.google.com/intl/en_uk/daydream/headset/</a:t>
            </a:r>
            <a:r>
              <a:rPr lang="en-GB" dirty="0"/>
              <a:t> 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845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45" y="18562"/>
            <a:ext cx="9698182" cy="6856184"/>
          </a:xfrm>
        </p:spPr>
      </p:pic>
    </p:spTree>
    <p:extLst>
      <p:ext uri="{BB962C8B-B14F-4D97-AF65-F5344CB8AC3E}">
        <p14:creationId xmlns:p14="http://schemas.microsoft.com/office/powerpoint/2010/main" val="238485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629265"/>
            <a:ext cx="8596668" cy="5412097"/>
          </a:xfrm>
        </p:spPr>
        <p:txBody>
          <a:bodyPr/>
          <a:lstStyle/>
          <a:p>
            <a:pPr marL="0" indent="0">
              <a:buNone/>
            </a:pPr>
            <a:r>
              <a:rPr lang="en-GB" sz="4000" dirty="0"/>
              <a:t>May 17th Tourism </a:t>
            </a:r>
            <a:r>
              <a:rPr lang="en-GB" sz="4000" dirty="0" err="1"/>
              <a:t>Mgt</a:t>
            </a:r>
            <a:r>
              <a:rPr lang="en-GB" sz="4000" dirty="0"/>
              <a:t> the Smart way </a:t>
            </a:r>
            <a:r>
              <a:rPr lang="en-GB" sz="4000" dirty="0">
                <a:hlinkClick r:id="rId2"/>
              </a:rPr>
              <a:t>@</a:t>
            </a:r>
            <a:r>
              <a:rPr lang="en-GB" sz="4000" dirty="0" err="1">
                <a:hlinkClick r:id="rId2"/>
              </a:rPr>
              <a:t>staffsuni</a:t>
            </a:r>
            <a:r>
              <a:rPr lang="en-GB" sz="4000" dirty="0"/>
              <a:t> free </a:t>
            </a:r>
            <a:r>
              <a:rPr lang="en-GB" sz="4000" dirty="0" smtClean="0"/>
              <a:t>event (half day) </a:t>
            </a:r>
            <a:r>
              <a:rPr lang="en-GB" sz="4000" dirty="0"/>
              <a:t>for tourism and accommodation industry </a:t>
            </a:r>
            <a:r>
              <a:rPr lang="en-GB" sz="4000" dirty="0" smtClean="0"/>
              <a:t>or those looking to work in it (lots of workshops) </a:t>
            </a:r>
          </a:p>
          <a:p>
            <a:pPr marL="0" indent="0">
              <a:buNone/>
            </a:pPr>
            <a:endParaRPr lang="en-GB" sz="4000" dirty="0">
              <a:hlinkClick r:id="rId3" tooltip="https://smartour.eventbrite.co.uk"/>
            </a:endParaRPr>
          </a:p>
          <a:p>
            <a:pPr marL="0" indent="0">
              <a:buNone/>
            </a:pPr>
            <a:r>
              <a:rPr lang="en-GB" sz="4000" dirty="0" smtClean="0">
                <a:hlinkClick r:id="rId3" tooltip="https://smartour.eventbrite.co.uk"/>
              </a:rPr>
              <a:t>https</a:t>
            </a:r>
            <a:r>
              <a:rPr lang="en-GB" sz="4000" dirty="0">
                <a:hlinkClick r:id="rId3" tooltip="https://smartour.eventbrite.co.uk"/>
              </a:rPr>
              <a:t>://smartour.eventbrite.co.uk </a:t>
            </a:r>
            <a:endParaRPr lang="en-GB" sz="4000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9" y="5375597"/>
            <a:ext cx="6357938" cy="10745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674" y="5375597"/>
            <a:ext cx="4661550" cy="133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8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521526"/>
            <a:ext cx="9076266" cy="2613891"/>
          </a:xfrm>
        </p:spPr>
        <p:txBody>
          <a:bodyPr>
            <a:normAutofit/>
          </a:bodyPr>
          <a:lstStyle/>
          <a:p>
            <a:r>
              <a:rPr lang="en-GB" sz="7200" dirty="0" smtClean="0"/>
              <a:t>5 stages to the customer journey</a:t>
            </a:r>
            <a:endParaRPr lang="en-GB" sz="7200" dirty="0"/>
          </a:p>
        </p:txBody>
      </p:sp>
    </p:spTree>
    <p:extLst>
      <p:ext uri="{BB962C8B-B14F-4D97-AF65-F5344CB8AC3E}">
        <p14:creationId xmlns:p14="http://schemas.microsoft.com/office/powerpoint/2010/main" val="411316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2" y="0"/>
            <a:ext cx="10898909" cy="6811818"/>
          </a:xfrm>
        </p:spPr>
      </p:pic>
      <p:sp>
        <p:nvSpPr>
          <p:cNvPr id="5" name="Rectangle 4"/>
          <p:cNvSpPr/>
          <p:nvPr/>
        </p:nvSpPr>
        <p:spPr>
          <a:xfrm>
            <a:off x="1197062" y="5387262"/>
            <a:ext cx="78397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1. Dreaming/inspiration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304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78" y="0"/>
            <a:ext cx="12319077" cy="6858000"/>
          </a:xfrm>
        </p:spPr>
      </p:pic>
    </p:spTree>
    <p:extLst>
      <p:ext uri="{BB962C8B-B14F-4D97-AF65-F5344CB8AC3E}">
        <p14:creationId xmlns:p14="http://schemas.microsoft.com/office/powerpoint/2010/main" val="186184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09" y="13814"/>
            <a:ext cx="10160000" cy="6779025"/>
          </a:xfrm>
        </p:spPr>
      </p:pic>
    </p:spTree>
    <p:extLst>
      <p:ext uri="{BB962C8B-B14F-4D97-AF65-F5344CB8AC3E}">
        <p14:creationId xmlns:p14="http://schemas.microsoft.com/office/powerpoint/2010/main" val="17628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0"/>
            <a:ext cx="9719944" cy="6801042"/>
          </a:xfrm>
        </p:spPr>
      </p:pic>
    </p:spTree>
    <p:extLst>
      <p:ext uri="{BB962C8B-B14F-4D97-AF65-F5344CB8AC3E}">
        <p14:creationId xmlns:p14="http://schemas.microsoft.com/office/powerpoint/2010/main" val="5737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-1557"/>
            <a:ext cx="9778230" cy="6512454"/>
          </a:xfrm>
        </p:spPr>
      </p:pic>
    </p:spTree>
    <p:extLst>
      <p:ext uri="{BB962C8B-B14F-4D97-AF65-F5344CB8AC3E}">
        <p14:creationId xmlns:p14="http://schemas.microsoft.com/office/powerpoint/2010/main" val="78105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1593</TotalTime>
  <Words>1005</Words>
  <Application>Microsoft Office PowerPoint</Application>
  <PresentationFormat>Widescreen</PresentationFormat>
  <Paragraphs>158</Paragraphs>
  <Slides>39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Trebuchet MS</vt:lpstr>
      <vt:lpstr>Wingdings 3</vt:lpstr>
      <vt:lpstr>Facet</vt:lpstr>
      <vt:lpstr>PowerPoint Presentation</vt:lpstr>
      <vt:lpstr>PowerPoint Presentation</vt:lpstr>
      <vt:lpstr>Digital impact on tourism </vt:lpstr>
      <vt:lpstr>5 stages to the customer journey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Tips</vt:lpstr>
      <vt:lpstr>Technology aspects </vt:lpstr>
      <vt:lpstr>PowerPoint Presentation</vt:lpstr>
      <vt:lpstr>PowerPoint Presentation</vt:lpstr>
      <vt:lpstr>PowerPoint Presentation</vt:lpstr>
      <vt:lpstr>Virtual reality </vt:lpstr>
      <vt:lpstr>Training – SMARTOUR project </vt:lpstr>
      <vt:lpstr>Introductions</vt:lpstr>
      <vt:lpstr>Individual buildings or destinations</vt:lpstr>
      <vt:lpstr>Introductions 2</vt:lpstr>
      <vt:lpstr>Apps in the industry </vt:lpstr>
      <vt:lpstr>Big issues for apps</vt:lpstr>
      <vt:lpstr>PowerPoint Presentation</vt:lpstr>
      <vt:lpstr>PowerPoint Presentation</vt:lpstr>
      <vt:lpstr>Theme Park Apps – Attractions.io</vt:lpstr>
      <vt:lpstr>PowerPoint Presentation</vt:lpstr>
      <vt:lpstr>PowerPoint Presentation</vt:lpstr>
      <vt:lpstr>PowerPoint Presentation</vt:lpstr>
      <vt:lpstr>Top apps in the region – Be a Gruffalo Spotter  </vt:lpstr>
      <vt:lpstr>Visit Peak District app </vt:lpstr>
      <vt:lpstr>Newcastle under Lyme </vt:lpstr>
      <vt:lpstr>Top  train websites </vt:lpstr>
      <vt:lpstr>Top 5 travel apps consistently amongst many bloggers</vt:lpstr>
      <vt:lpstr>What’s already here and will grow more? </vt:lpstr>
      <vt:lpstr>Disney’s Magic Band – a $1 billion spend</vt:lpstr>
      <vt:lpstr>Useful links</vt:lpstr>
      <vt:lpstr>PowerPoint Presentation</vt:lpstr>
      <vt:lpstr>PowerPoint Presentation</vt:lpstr>
    </vt:vector>
  </TitlesOfParts>
  <Company>Staffordshire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FAIRBURN Jon</dc:creator>
  <cp:lastModifiedBy>FAIRBURN Jon</cp:lastModifiedBy>
  <cp:revision>45</cp:revision>
  <dcterms:created xsi:type="dcterms:W3CDTF">2017-04-19T14:37:23Z</dcterms:created>
  <dcterms:modified xsi:type="dcterms:W3CDTF">2017-04-26T14:22:13Z</dcterms:modified>
</cp:coreProperties>
</file>